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1"/>
  </p:notesMasterIdLst>
  <p:handoutMasterIdLst>
    <p:handoutMasterId r:id="rId62"/>
  </p:handoutMasterIdLst>
  <p:sldIdLst>
    <p:sldId id="373" r:id="rId2"/>
    <p:sldId id="257" r:id="rId3"/>
    <p:sldId id="338" r:id="rId4"/>
    <p:sldId id="335" r:id="rId5"/>
    <p:sldId id="336" r:id="rId6"/>
    <p:sldId id="337" r:id="rId7"/>
    <p:sldId id="339" r:id="rId8"/>
    <p:sldId id="359" r:id="rId9"/>
    <p:sldId id="371" r:id="rId10"/>
    <p:sldId id="372" r:id="rId11"/>
    <p:sldId id="294" r:id="rId12"/>
    <p:sldId id="345" r:id="rId13"/>
    <p:sldId id="280" r:id="rId14"/>
    <p:sldId id="349" r:id="rId15"/>
    <p:sldId id="350" r:id="rId16"/>
    <p:sldId id="348" r:id="rId17"/>
    <p:sldId id="328" r:id="rId18"/>
    <p:sldId id="329" r:id="rId19"/>
    <p:sldId id="370" r:id="rId20"/>
    <p:sldId id="354" r:id="rId21"/>
    <p:sldId id="355" r:id="rId22"/>
    <p:sldId id="356" r:id="rId23"/>
    <p:sldId id="362" r:id="rId24"/>
    <p:sldId id="363" r:id="rId25"/>
    <p:sldId id="364" r:id="rId26"/>
    <p:sldId id="366" r:id="rId27"/>
    <p:sldId id="367" r:id="rId28"/>
    <p:sldId id="368" r:id="rId29"/>
    <p:sldId id="369" r:id="rId30"/>
    <p:sldId id="357" r:id="rId31"/>
    <p:sldId id="358" r:id="rId32"/>
    <p:sldId id="269" r:id="rId33"/>
    <p:sldId id="287" r:id="rId34"/>
    <p:sldId id="298" r:id="rId35"/>
    <p:sldId id="299" r:id="rId36"/>
    <p:sldId id="261" r:id="rId37"/>
    <p:sldId id="300" r:id="rId38"/>
    <p:sldId id="301" r:id="rId39"/>
    <p:sldId id="302" r:id="rId40"/>
    <p:sldId id="266" r:id="rId41"/>
    <p:sldId id="303" r:id="rId42"/>
    <p:sldId id="360" r:id="rId43"/>
    <p:sldId id="270" r:id="rId44"/>
    <p:sldId id="304" r:id="rId45"/>
    <p:sldId id="305" r:id="rId46"/>
    <p:sldId id="306" r:id="rId47"/>
    <p:sldId id="310" r:id="rId48"/>
    <p:sldId id="309" r:id="rId49"/>
    <p:sldId id="295" r:id="rId50"/>
    <p:sldId id="307" r:id="rId51"/>
    <p:sldId id="308" r:id="rId52"/>
    <p:sldId id="311" r:id="rId53"/>
    <p:sldId id="312" r:id="rId54"/>
    <p:sldId id="313" r:id="rId55"/>
    <p:sldId id="314" r:id="rId56"/>
    <p:sldId id="323" r:id="rId57"/>
    <p:sldId id="324" r:id="rId58"/>
    <p:sldId id="325" r:id="rId59"/>
    <p:sldId id="258"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3F9D259-F0C4-48E6-B9BA-B12BF2BABBE4}">
          <p14:sldIdLst>
            <p14:sldId id="373"/>
            <p14:sldId id="257"/>
            <p14:sldId id="338"/>
            <p14:sldId id="335"/>
            <p14:sldId id="336"/>
            <p14:sldId id="337"/>
            <p14:sldId id="339"/>
            <p14:sldId id="359"/>
            <p14:sldId id="371"/>
            <p14:sldId id="372"/>
            <p14:sldId id="294"/>
            <p14:sldId id="345"/>
            <p14:sldId id="280"/>
            <p14:sldId id="349"/>
            <p14:sldId id="350"/>
            <p14:sldId id="348"/>
            <p14:sldId id="328"/>
            <p14:sldId id="329"/>
            <p14:sldId id="370"/>
            <p14:sldId id="354"/>
            <p14:sldId id="355"/>
            <p14:sldId id="356"/>
            <p14:sldId id="362"/>
            <p14:sldId id="363"/>
            <p14:sldId id="364"/>
            <p14:sldId id="366"/>
            <p14:sldId id="367"/>
            <p14:sldId id="368"/>
            <p14:sldId id="369"/>
            <p14:sldId id="357"/>
            <p14:sldId id="358"/>
          </p14:sldIdLst>
        </p14:section>
        <p14:section name="JPAS Slides" id="{B7D874EB-00AB-4814-9BCC-D0E875725A60}">
          <p14:sldIdLst>
            <p14:sldId id="269"/>
            <p14:sldId id="287"/>
            <p14:sldId id="298"/>
            <p14:sldId id="299"/>
            <p14:sldId id="261"/>
            <p14:sldId id="300"/>
            <p14:sldId id="301"/>
            <p14:sldId id="302"/>
            <p14:sldId id="266"/>
            <p14:sldId id="303"/>
            <p14:sldId id="360"/>
            <p14:sldId id="270"/>
            <p14:sldId id="304"/>
            <p14:sldId id="305"/>
            <p14:sldId id="306"/>
            <p14:sldId id="310"/>
            <p14:sldId id="309"/>
            <p14:sldId id="295"/>
            <p14:sldId id="307"/>
            <p14:sldId id="308"/>
            <p14:sldId id="311"/>
            <p14:sldId id="312"/>
            <p14:sldId id="313"/>
            <p14:sldId id="314"/>
            <p14:sldId id="323"/>
            <p14:sldId id="324"/>
            <p14:sldId id="325"/>
            <p14:sldId id="258"/>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alls, Wanda (US)" initials="WW" lastIdx="0"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ECFF"/>
    <a:srgbClr val="336699"/>
    <a:srgbClr val="0066CC"/>
    <a:srgbClr val="353E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77279" autoAdjust="0"/>
  </p:normalViewPr>
  <p:slideViewPr>
    <p:cSldViewPr snapToGrid="0">
      <p:cViewPr varScale="1">
        <p:scale>
          <a:sx n="71" d="100"/>
          <a:sy n="71" d="100"/>
        </p:scale>
        <p:origin x="1296" y="6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6D832D-B9B2-432D-88AD-ECA7B7864356}" type="doc">
      <dgm:prSet loTypeId="urn:microsoft.com/office/officeart/2005/8/layout/hProcess7" loCatId="list" qsTypeId="urn:microsoft.com/office/officeart/2005/8/quickstyle/3d4" qsCatId="3D" csTypeId="urn:microsoft.com/office/officeart/2005/8/colors/accent1_4" csCatId="accent1" phldr="1"/>
      <dgm:spPr/>
      <dgm:t>
        <a:bodyPr/>
        <a:lstStyle/>
        <a:p>
          <a:endParaRPr lang="en-US"/>
        </a:p>
      </dgm:t>
    </dgm:pt>
    <dgm:pt modelId="{31EC808B-2467-43EC-96EF-7DE2A9E02A6E}">
      <dgm:prSet phldrT="[Text]"/>
      <dgm:spPr/>
      <dgm:t>
        <a:bodyPr/>
        <a:lstStyle/>
        <a:p>
          <a:pPr algn="ctr"/>
          <a:r>
            <a:rPr lang="en-US" b="1" u="none" dirty="0" smtClean="0">
              <a:latin typeface="Cambria" panose="02040503050406030204" pitchFamily="18" charset="0"/>
            </a:rPr>
            <a:t>Hierarchical Roles</a:t>
          </a:r>
        </a:p>
        <a:p>
          <a:pPr algn="l"/>
          <a:r>
            <a:rPr lang="en-US" b="1" u="sng" dirty="0" smtClean="0">
              <a:latin typeface="Cambria" panose="02040503050406030204" pitchFamily="18" charset="0"/>
            </a:rPr>
            <a:t>Hierarchy Managers</a:t>
          </a:r>
          <a:r>
            <a:rPr lang="en-US" b="0" u="none" dirty="0" smtClean="0">
              <a:latin typeface="Cambria" panose="02040503050406030204" pitchFamily="18" charset="0"/>
            </a:rPr>
            <a:t> – Responsible </a:t>
          </a:r>
          <a:r>
            <a:rPr lang="en-US" dirty="0" smtClean="0">
              <a:latin typeface="Cambria" panose="02040503050406030204" pitchFamily="18" charset="0"/>
            </a:rPr>
            <a:t>for the SMO management throughout their Branch (creating child SMOs, editing and deactivating SOS) as well as Account Management to provision additional users.</a:t>
          </a:r>
          <a:endParaRPr lang="en-US" dirty="0"/>
        </a:p>
      </dgm:t>
    </dgm:pt>
    <dgm:pt modelId="{89FDF9D5-A6CC-40CF-A73C-F485D8FAC434}" type="sibTrans" cxnId="{AFAF4DA9-A463-48D8-B658-09489A0AD5D7}">
      <dgm:prSet/>
      <dgm:spPr/>
      <dgm:t>
        <a:bodyPr/>
        <a:lstStyle/>
        <a:p>
          <a:endParaRPr lang="en-US"/>
        </a:p>
      </dgm:t>
    </dgm:pt>
    <dgm:pt modelId="{5A35F83F-8E2E-4580-BBD1-E793C46D6389}" type="parTrans" cxnId="{AFAF4DA9-A463-48D8-B658-09489A0AD5D7}">
      <dgm:prSet/>
      <dgm:spPr/>
      <dgm:t>
        <a:bodyPr/>
        <a:lstStyle/>
        <a:p>
          <a:endParaRPr lang="en-US"/>
        </a:p>
      </dgm:t>
    </dgm:pt>
    <dgm:pt modelId="{92943C40-A229-4E52-8BBB-44AF99BAD3F9}">
      <dgm:prSet phldrT="[Text]"/>
      <dgm:spPr/>
      <dgm:t>
        <a:bodyPr/>
        <a:lstStyle/>
        <a:p>
          <a:r>
            <a:rPr lang="en-US" dirty="0" smtClean="0"/>
            <a:t>JVS</a:t>
          </a:r>
          <a:endParaRPr lang="en-US" dirty="0"/>
        </a:p>
      </dgm:t>
    </dgm:pt>
    <dgm:pt modelId="{7A6C1901-7B0A-4827-9C35-42AECE01D2C2}" type="sibTrans" cxnId="{8BFFFFD7-03EE-4D9B-964E-089C3DB1FC09}">
      <dgm:prSet/>
      <dgm:spPr/>
      <dgm:t>
        <a:bodyPr/>
        <a:lstStyle/>
        <a:p>
          <a:endParaRPr lang="en-US"/>
        </a:p>
      </dgm:t>
    </dgm:pt>
    <dgm:pt modelId="{F78D7FBD-3FD4-40BB-BA82-6A6800E1C642}" type="parTrans" cxnId="{8BFFFFD7-03EE-4D9B-964E-089C3DB1FC09}">
      <dgm:prSet/>
      <dgm:spPr/>
      <dgm:t>
        <a:bodyPr/>
        <a:lstStyle/>
        <a:p>
          <a:endParaRPr lang="en-US"/>
        </a:p>
      </dgm:t>
    </dgm:pt>
    <dgm:pt modelId="{CBD7E7A4-D2A0-4347-BD08-54E259414124}">
      <dgm:prSet phldrT="[Text]"/>
      <dgm:spPr/>
      <dgm:t>
        <a:bodyPr/>
        <a:lstStyle/>
        <a:p>
          <a:endParaRPr lang="en-US" b="1" dirty="0" smtClean="0"/>
        </a:p>
        <a:p>
          <a:r>
            <a:rPr lang="en-US" b="1" u="sng" dirty="0" smtClean="0"/>
            <a:t>LEVEL 2</a:t>
          </a:r>
          <a:r>
            <a:rPr lang="en-US" u="none" dirty="0" smtClean="0"/>
            <a:t>  </a:t>
          </a:r>
          <a:r>
            <a:rPr lang="en-US" dirty="0" smtClean="0"/>
            <a:t>SCI security personnel at unified command, DoD agency, military department or major command/equivalent headquarters.</a:t>
          </a:r>
        </a:p>
        <a:p>
          <a:r>
            <a:rPr lang="en-US" b="1" u="sng" dirty="0" smtClean="0"/>
            <a:t>LEVEL 3</a:t>
          </a:r>
          <a:r>
            <a:rPr lang="en-US" b="1" u="none" dirty="0" smtClean="0"/>
            <a:t> </a:t>
          </a:r>
          <a:r>
            <a:rPr lang="en-US" b="0" dirty="0" smtClean="0"/>
            <a:t>SCI security personnel at echelons subordinate to Level 2 at a particular geographic location (installation, base, post, naval vessel).</a:t>
          </a:r>
        </a:p>
        <a:p>
          <a:r>
            <a:rPr lang="en-US" b="1" u="sng" dirty="0" smtClean="0"/>
            <a:t>LEVEL 4</a:t>
          </a:r>
          <a:r>
            <a:rPr lang="en-US" b="1" u="none" dirty="0" smtClean="0"/>
            <a:t> </a:t>
          </a:r>
          <a:r>
            <a:rPr lang="en-US" b="0" dirty="0" smtClean="0"/>
            <a:t>Non-SCI security personnel at unified command, DoD agency, military department or major command/equivalent headquarters. </a:t>
          </a:r>
        </a:p>
        <a:p>
          <a:r>
            <a:rPr lang="en-US" b="1" u="sng" dirty="0" smtClean="0"/>
            <a:t>LEVEL 5</a:t>
          </a:r>
          <a:r>
            <a:rPr lang="en-US" b="1" u="none" dirty="0" smtClean="0"/>
            <a:t> </a:t>
          </a:r>
          <a:r>
            <a:rPr lang="en-US" dirty="0" smtClean="0"/>
            <a:t>Non-SCI security personnel at echelons subordinate to Level 4 at a particular geographic location (installation, base, post, naval vessel).</a:t>
          </a:r>
          <a:r>
            <a:rPr lang="en-US" b="0" dirty="0" smtClean="0"/>
            <a:t> </a:t>
          </a:r>
        </a:p>
        <a:p>
          <a:r>
            <a:rPr lang="en-US" b="1" u="sng" dirty="0" smtClean="0"/>
            <a:t>LEVEL 5</a:t>
          </a:r>
          <a:r>
            <a:rPr lang="en-US" b="1" u="none" dirty="0" smtClean="0"/>
            <a:t> </a:t>
          </a:r>
          <a:r>
            <a:rPr lang="en-US" dirty="0" smtClean="0"/>
            <a:t>Non-SCI security personnel at echelons subordinate to Level 4 at a particular geographic location (installation, base, post, naval vessel). </a:t>
          </a:r>
        </a:p>
        <a:p>
          <a:r>
            <a:rPr lang="en-US" b="1" u="sng" dirty="0" smtClean="0"/>
            <a:t>LEVEL 7</a:t>
          </a:r>
          <a:r>
            <a:rPr lang="en-US" b="1" dirty="0" smtClean="0"/>
            <a:t> </a:t>
          </a:r>
          <a:r>
            <a:rPr lang="en-US" dirty="0" smtClean="0"/>
            <a:t>Non-SCI Entry control personnel. Individuals who grant access to installations, buildings, etc. Varies according to organizations. </a:t>
          </a:r>
        </a:p>
        <a:p>
          <a:r>
            <a:rPr lang="en-US" b="1" u="sng" dirty="0" smtClean="0"/>
            <a:t>LEVEL 8</a:t>
          </a:r>
          <a:r>
            <a:rPr lang="en-US" b="1" u="none" dirty="0" smtClean="0"/>
            <a:t> </a:t>
          </a:r>
          <a:r>
            <a:rPr lang="en-US" dirty="0" smtClean="0"/>
            <a:t>CI Entry control personnel. Individuals who grant access to SCIF installations, buildings, etc. Varies according to organizations. (Read Access - SSBI)</a:t>
          </a:r>
        </a:p>
        <a:p>
          <a:r>
            <a:rPr lang="en-US" b="1" u="sng" dirty="0" smtClean="0"/>
            <a:t>LEVEL 10</a:t>
          </a:r>
          <a:r>
            <a:rPr lang="en-US" b="1" u="none" dirty="0" smtClean="0"/>
            <a:t> </a:t>
          </a:r>
          <a:r>
            <a:rPr lang="en-US" dirty="0" smtClean="0"/>
            <a:t>Visitor Management. Level 10 users will have the same view of the JCAVS Person Summary as a JCAVS Level 7 User. They will receive Visit Notifications when their SMO is being notified of a visit. A Level 10 User may not be an Account Manager, create or delete an account at any level.</a:t>
          </a:r>
          <a:endParaRPr lang="en-US" dirty="0"/>
        </a:p>
      </dgm:t>
    </dgm:pt>
    <dgm:pt modelId="{3E533BF9-191D-463A-84DF-6E4FC5CEEDA3}" type="sibTrans" cxnId="{D83FD081-ED55-4AFB-AE2C-DB17A530E630}">
      <dgm:prSet/>
      <dgm:spPr/>
      <dgm:t>
        <a:bodyPr/>
        <a:lstStyle/>
        <a:p>
          <a:endParaRPr lang="en-US"/>
        </a:p>
      </dgm:t>
    </dgm:pt>
    <dgm:pt modelId="{FDD80E3F-CC76-447C-93EA-C75C6AA41523}" type="parTrans" cxnId="{D83FD081-ED55-4AFB-AE2C-DB17A530E630}">
      <dgm:prSet/>
      <dgm:spPr/>
      <dgm:t>
        <a:bodyPr/>
        <a:lstStyle/>
        <a:p>
          <a:endParaRPr lang="en-US"/>
        </a:p>
      </dgm:t>
    </dgm:pt>
    <dgm:pt modelId="{F5452C52-918D-4D4F-9999-38B71C447F26}">
      <dgm:prSet phldrT="[Text]" custT="1"/>
      <dgm:spPr/>
      <dgm:t>
        <a:bodyPr/>
        <a:lstStyle/>
        <a:p>
          <a:r>
            <a:rPr lang="en-US" sz="6600" dirty="0" smtClean="0"/>
            <a:t>JPAS</a:t>
          </a:r>
          <a:endParaRPr lang="en-US" sz="6600" dirty="0"/>
        </a:p>
      </dgm:t>
    </dgm:pt>
    <dgm:pt modelId="{85BAB41D-8F5C-4DD2-AB20-840B2185FDAA}" type="sibTrans" cxnId="{BABBFFCC-A08C-4B92-88C9-0765F272A851}">
      <dgm:prSet/>
      <dgm:spPr/>
      <dgm:t>
        <a:bodyPr/>
        <a:lstStyle/>
        <a:p>
          <a:endParaRPr lang="en-US"/>
        </a:p>
      </dgm:t>
    </dgm:pt>
    <dgm:pt modelId="{14C1554C-7CEF-4A3A-9DCE-D4FDA4A93F00}" type="parTrans" cxnId="{BABBFFCC-A08C-4B92-88C9-0765F272A851}">
      <dgm:prSet/>
      <dgm:spPr/>
      <dgm:t>
        <a:bodyPr/>
        <a:lstStyle/>
        <a:p>
          <a:endParaRPr lang="en-US"/>
        </a:p>
      </dgm:t>
    </dgm:pt>
    <dgm:pt modelId="{AD1B00BB-E21E-4A49-A524-D6B91758E8AF}">
      <dgm:prSet/>
      <dgm:spPr/>
      <dgm:t>
        <a:bodyPr/>
        <a:lstStyle/>
        <a:p>
          <a:pPr algn="l"/>
          <a:r>
            <a:rPr lang="en-US" b="1" u="sng" dirty="0" smtClean="0">
              <a:latin typeface="Cambria" panose="02040503050406030204" pitchFamily="18" charset="0"/>
            </a:rPr>
            <a:t>Account Managers</a:t>
          </a:r>
          <a:r>
            <a:rPr lang="en-US" b="0" u="none" dirty="0" smtClean="0">
              <a:latin typeface="Cambria" panose="02040503050406030204" pitchFamily="18" charset="0"/>
            </a:rPr>
            <a:t> – Manages the users within their hierarchy by creating and maintaining user profiles, roles and permissions.</a:t>
          </a:r>
          <a:endParaRPr lang="en-US" dirty="0" smtClean="0">
            <a:latin typeface="Cambria" panose="02040503050406030204" pitchFamily="18" charset="0"/>
          </a:endParaRPr>
        </a:p>
        <a:p>
          <a:pPr algn="l"/>
          <a:r>
            <a:rPr lang="en-US" b="1" u="sng" dirty="0" smtClean="0">
              <a:latin typeface="Cambria" panose="02040503050406030204" pitchFamily="18" charset="0"/>
            </a:rPr>
            <a:t>Security Managers</a:t>
          </a:r>
          <a:r>
            <a:rPr lang="en-US" b="0" u="none" dirty="0" smtClean="0">
              <a:latin typeface="Cambria" panose="02040503050406030204" pitchFamily="18" charset="0"/>
            </a:rPr>
            <a:t> – F</a:t>
          </a:r>
          <a:r>
            <a:rPr lang="en-US" dirty="0" smtClean="0">
              <a:latin typeface="Cambria" panose="02040503050406030204" pitchFamily="18" charset="0"/>
            </a:rPr>
            <a:t>unctions as the manager for all subject actions within their Branch.</a:t>
          </a:r>
        </a:p>
        <a:p>
          <a:pPr algn="ctr"/>
          <a:r>
            <a:rPr lang="en-US" b="1" u="none" dirty="0" smtClean="0">
              <a:latin typeface="Cambria" panose="02040503050406030204" pitchFamily="18" charset="0"/>
            </a:rPr>
            <a:t>Non-Hierarchical Roles</a:t>
          </a:r>
          <a:endParaRPr lang="en-US" b="1" u="sng" dirty="0" smtClean="0">
            <a:latin typeface="Cambria" panose="02040503050406030204" pitchFamily="18" charset="0"/>
          </a:endParaRPr>
        </a:p>
        <a:p>
          <a:pPr algn="l"/>
          <a:r>
            <a:rPr lang="en-US" b="1" u="sng" dirty="0" smtClean="0">
              <a:latin typeface="Cambria" panose="02040503050406030204" pitchFamily="18" charset="0"/>
            </a:rPr>
            <a:t>Security Officer Standard</a:t>
          </a:r>
          <a:r>
            <a:rPr lang="en-US" b="0" u="none" dirty="0" smtClean="0">
              <a:latin typeface="Cambria" panose="02040503050406030204" pitchFamily="18" charset="0"/>
            </a:rPr>
            <a:t> – R</a:t>
          </a:r>
          <a:r>
            <a:rPr lang="en-US" dirty="0" smtClean="0">
              <a:latin typeface="Cambria" panose="02040503050406030204" pitchFamily="18" charset="0"/>
            </a:rPr>
            <a:t>esponsible for the subject management of all personnel within their SMO.</a:t>
          </a:r>
        </a:p>
        <a:p>
          <a:pPr algn="l"/>
          <a:r>
            <a:rPr lang="en-US" b="1" u="sng" dirty="0" smtClean="0">
              <a:latin typeface="Cambria" panose="02040503050406030204" pitchFamily="18" charset="0"/>
            </a:rPr>
            <a:t>Security Officer Administrator</a:t>
          </a:r>
          <a:r>
            <a:rPr lang="en-US" b="0" u="none" dirty="0" smtClean="0">
              <a:latin typeface="Cambria" panose="02040503050406030204" pitchFamily="18" charset="0"/>
            </a:rPr>
            <a:t> – Less inherent privileges than the Security Officer Standard with most capabilities only through optional permissions.</a:t>
          </a:r>
          <a:endParaRPr lang="en-US" dirty="0">
            <a:latin typeface="Cambria" panose="02040503050406030204" pitchFamily="18" charset="0"/>
          </a:endParaRPr>
        </a:p>
      </dgm:t>
    </dgm:pt>
    <dgm:pt modelId="{E704DC7E-BDC5-473B-A7B8-F702AABDFDD6}" type="parTrans" cxnId="{AA86903D-A5E0-46B2-8038-772E79C26651}">
      <dgm:prSet/>
      <dgm:spPr/>
      <dgm:t>
        <a:bodyPr/>
        <a:lstStyle/>
        <a:p>
          <a:endParaRPr lang="en-US"/>
        </a:p>
      </dgm:t>
    </dgm:pt>
    <dgm:pt modelId="{49A2FE0E-4AE4-44CC-9C9F-26A5AA2B61CB}" type="sibTrans" cxnId="{AA86903D-A5E0-46B2-8038-772E79C26651}">
      <dgm:prSet/>
      <dgm:spPr/>
      <dgm:t>
        <a:bodyPr/>
        <a:lstStyle/>
        <a:p>
          <a:endParaRPr lang="en-US"/>
        </a:p>
      </dgm:t>
    </dgm:pt>
    <dgm:pt modelId="{5A3EEB15-7D3C-4A5E-B976-5D22F90D3FE8}">
      <dgm:prSet/>
      <dgm:spPr/>
      <dgm:t>
        <a:bodyPr/>
        <a:lstStyle/>
        <a:p>
          <a:pPr algn="l"/>
          <a:r>
            <a:rPr lang="en-US" b="1" u="sng" dirty="0" smtClean="0">
              <a:latin typeface="Cambria" panose="02040503050406030204" pitchFamily="18" charset="0"/>
            </a:rPr>
            <a:t>Component Adjudicator</a:t>
          </a:r>
          <a:r>
            <a:rPr lang="en-US" b="1" u="none" dirty="0" smtClean="0">
              <a:latin typeface="Cambria" panose="02040503050406030204" pitchFamily="18" charset="0"/>
            </a:rPr>
            <a:t> </a:t>
          </a:r>
          <a:r>
            <a:rPr lang="en-US" b="0" u="none" dirty="0" smtClean="0">
              <a:latin typeface="Cambria" panose="02040503050406030204" pitchFamily="18" charset="0"/>
            </a:rPr>
            <a:t>– Responsible for receiving the investigation for Suitability/HSPD-12 and making the determination if the DoD CAF is unable.</a:t>
          </a:r>
          <a:endParaRPr lang="en-US" dirty="0" smtClean="0">
            <a:latin typeface="Cambria" panose="02040503050406030204" pitchFamily="18" charset="0"/>
          </a:endParaRPr>
        </a:p>
        <a:p>
          <a:pPr algn="l"/>
          <a:r>
            <a:rPr lang="en-US" b="1" u="sng" dirty="0" smtClean="0">
              <a:latin typeface="Cambria" panose="02040503050406030204" pitchFamily="18" charset="0"/>
            </a:rPr>
            <a:t>HR</a:t>
          </a:r>
          <a:r>
            <a:rPr lang="en-US" b="0" u="none" dirty="0" smtClean="0">
              <a:latin typeface="Cambria" panose="02040503050406030204" pitchFamily="18" charset="0"/>
            </a:rPr>
            <a:t> – Responsible for onboarding new employees which requires a view into their current eligibility and access in many cases to ensure proper vetting for contractual or mission purposes.</a:t>
          </a:r>
          <a:endParaRPr lang="en-US" dirty="0">
            <a:latin typeface="Cambria" panose="02040503050406030204" pitchFamily="18" charset="0"/>
          </a:endParaRPr>
        </a:p>
      </dgm:t>
    </dgm:pt>
    <dgm:pt modelId="{A6AA8EDD-6849-4035-96F0-89B1C7CFAA5D}" type="parTrans" cxnId="{4B67EB14-013E-414F-98BF-90783FD3E4D3}">
      <dgm:prSet/>
      <dgm:spPr/>
      <dgm:t>
        <a:bodyPr/>
        <a:lstStyle/>
        <a:p>
          <a:endParaRPr lang="en-US"/>
        </a:p>
      </dgm:t>
    </dgm:pt>
    <dgm:pt modelId="{70CA8B38-B4C3-4324-9D55-F49975DFCEE4}" type="sibTrans" cxnId="{4B67EB14-013E-414F-98BF-90783FD3E4D3}">
      <dgm:prSet/>
      <dgm:spPr/>
      <dgm:t>
        <a:bodyPr/>
        <a:lstStyle/>
        <a:p>
          <a:endParaRPr lang="en-US"/>
        </a:p>
      </dgm:t>
    </dgm:pt>
    <dgm:pt modelId="{0CF56431-52E7-4E1F-BE1A-2DCECE7CD135}">
      <dgm:prSet/>
      <dgm:spPr/>
      <dgm:t>
        <a:bodyPr/>
        <a:lstStyle/>
        <a:p>
          <a:pPr algn="l"/>
          <a:r>
            <a:rPr lang="en-US" b="1" u="sng" dirty="0" smtClean="0">
              <a:latin typeface="Cambria" panose="02040503050406030204" pitchFamily="18" charset="0"/>
            </a:rPr>
            <a:t>Security Officer Visit Support</a:t>
          </a:r>
          <a:r>
            <a:rPr lang="en-US" dirty="0" smtClean="0">
              <a:latin typeface="Cambria" panose="02040503050406030204" pitchFamily="18" charset="0"/>
            </a:rPr>
            <a:t> – Inherent permissions relate to visit request functionality.  Optional permissions can be granted to assist a Security Officer.  </a:t>
          </a:r>
          <a:endParaRPr lang="en-US" dirty="0">
            <a:latin typeface="Cambria" panose="02040503050406030204" pitchFamily="18" charset="0"/>
          </a:endParaRPr>
        </a:p>
      </dgm:t>
    </dgm:pt>
    <dgm:pt modelId="{AA272368-DFCF-43DA-808D-5527D2A1DCC8}" type="parTrans" cxnId="{664A3B43-0531-4D76-B902-A2C8208C9505}">
      <dgm:prSet/>
      <dgm:spPr/>
      <dgm:t>
        <a:bodyPr/>
        <a:lstStyle/>
        <a:p>
          <a:endParaRPr lang="en-US"/>
        </a:p>
      </dgm:t>
    </dgm:pt>
    <dgm:pt modelId="{1E0B4E08-3633-458E-9546-21D91165F6CA}" type="sibTrans" cxnId="{664A3B43-0531-4D76-B902-A2C8208C9505}">
      <dgm:prSet/>
      <dgm:spPr/>
      <dgm:t>
        <a:bodyPr/>
        <a:lstStyle/>
        <a:p>
          <a:endParaRPr lang="en-US"/>
        </a:p>
      </dgm:t>
    </dgm:pt>
    <dgm:pt modelId="{DCC7DED1-E48D-4EE9-BD39-58764CE1718E}">
      <dgm:prSet/>
      <dgm:spPr/>
      <dgm:t>
        <a:bodyPr/>
        <a:lstStyle/>
        <a:p>
          <a:pPr algn="l"/>
          <a:r>
            <a:rPr lang="en-US" b="1" u="sng" dirty="0" smtClean="0">
              <a:latin typeface="Cambria" panose="02040503050406030204" pitchFamily="18" charset="0"/>
            </a:rPr>
            <a:t>Physical Access Control Personnel</a:t>
          </a:r>
          <a:r>
            <a:rPr lang="en-US" dirty="0" smtClean="0">
              <a:latin typeface="Cambria" panose="02040503050406030204" pitchFamily="18" charset="0"/>
            </a:rPr>
            <a:t> – Responsible for ensuring visitors have the proper access and need for entry. </a:t>
          </a:r>
          <a:endParaRPr lang="en-US" dirty="0">
            <a:latin typeface="Cambria" panose="02040503050406030204" pitchFamily="18" charset="0"/>
          </a:endParaRPr>
        </a:p>
      </dgm:t>
    </dgm:pt>
    <dgm:pt modelId="{C9B70410-C85B-4E7B-BF6A-3096D7DBCDAB}" type="parTrans" cxnId="{93507366-072E-4FA8-BE67-54E9C6ED7A11}">
      <dgm:prSet/>
      <dgm:spPr/>
      <dgm:t>
        <a:bodyPr/>
        <a:lstStyle/>
        <a:p>
          <a:endParaRPr lang="en-US"/>
        </a:p>
      </dgm:t>
    </dgm:pt>
    <dgm:pt modelId="{E2370B48-77A2-4D79-95C3-E50E88BC6AF1}" type="sibTrans" cxnId="{93507366-072E-4FA8-BE67-54E9C6ED7A11}">
      <dgm:prSet/>
      <dgm:spPr/>
      <dgm:t>
        <a:bodyPr/>
        <a:lstStyle/>
        <a:p>
          <a:endParaRPr lang="en-US"/>
        </a:p>
      </dgm:t>
    </dgm:pt>
    <dgm:pt modelId="{BF5BBA4D-EAB3-4770-8A50-844BEDD344FC}" type="pres">
      <dgm:prSet presAssocID="{026D832D-B9B2-432D-88AD-ECA7B7864356}" presName="Name0" presStyleCnt="0">
        <dgm:presLayoutVars>
          <dgm:dir/>
          <dgm:animLvl val="lvl"/>
          <dgm:resizeHandles val="exact"/>
        </dgm:presLayoutVars>
      </dgm:prSet>
      <dgm:spPr/>
      <dgm:t>
        <a:bodyPr/>
        <a:lstStyle/>
        <a:p>
          <a:endParaRPr lang="en-US"/>
        </a:p>
      </dgm:t>
    </dgm:pt>
    <dgm:pt modelId="{C34B2275-F77C-4F9F-BCCB-C42D51297CF2}" type="pres">
      <dgm:prSet presAssocID="{F5452C52-918D-4D4F-9999-38B71C447F26}" presName="compositeNode" presStyleCnt="0">
        <dgm:presLayoutVars>
          <dgm:bulletEnabled val="1"/>
        </dgm:presLayoutVars>
      </dgm:prSet>
      <dgm:spPr/>
    </dgm:pt>
    <dgm:pt modelId="{2DAF9AE5-6562-4C6F-9981-257B8141774C}" type="pres">
      <dgm:prSet presAssocID="{F5452C52-918D-4D4F-9999-38B71C447F26}" presName="bgRect" presStyleLbl="node1" presStyleIdx="0" presStyleCnt="2" custScaleX="104669"/>
      <dgm:spPr/>
      <dgm:t>
        <a:bodyPr/>
        <a:lstStyle/>
        <a:p>
          <a:endParaRPr lang="en-US"/>
        </a:p>
      </dgm:t>
    </dgm:pt>
    <dgm:pt modelId="{347FA656-F71E-4D6F-828D-17C2FF3F6C34}" type="pres">
      <dgm:prSet presAssocID="{F5452C52-918D-4D4F-9999-38B71C447F26}" presName="parentNode" presStyleLbl="node1" presStyleIdx="0" presStyleCnt="2">
        <dgm:presLayoutVars>
          <dgm:chMax val="0"/>
          <dgm:bulletEnabled val="1"/>
        </dgm:presLayoutVars>
      </dgm:prSet>
      <dgm:spPr/>
      <dgm:t>
        <a:bodyPr/>
        <a:lstStyle/>
        <a:p>
          <a:endParaRPr lang="en-US"/>
        </a:p>
      </dgm:t>
    </dgm:pt>
    <dgm:pt modelId="{5C62EECC-F7A9-479F-9903-5B2D7C470FB4}" type="pres">
      <dgm:prSet presAssocID="{F5452C52-918D-4D4F-9999-38B71C447F26}" presName="childNode" presStyleLbl="node1" presStyleIdx="0" presStyleCnt="2">
        <dgm:presLayoutVars>
          <dgm:bulletEnabled val="1"/>
        </dgm:presLayoutVars>
      </dgm:prSet>
      <dgm:spPr/>
      <dgm:t>
        <a:bodyPr/>
        <a:lstStyle/>
        <a:p>
          <a:endParaRPr lang="en-US"/>
        </a:p>
      </dgm:t>
    </dgm:pt>
    <dgm:pt modelId="{0AD665C8-9ED7-4961-9555-9BB3FC231651}" type="pres">
      <dgm:prSet presAssocID="{85BAB41D-8F5C-4DD2-AB20-840B2185FDAA}" presName="hSp" presStyleCnt="0"/>
      <dgm:spPr/>
    </dgm:pt>
    <dgm:pt modelId="{DC602D0F-9DB1-43F7-8063-39404E538C3B}" type="pres">
      <dgm:prSet presAssocID="{85BAB41D-8F5C-4DD2-AB20-840B2185FDAA}" presName="vProcSp" presStyleCnt="0"/>
      <dgm:spPr/>
    </dgm:pt>
    <dgm:pt modelId="{5025352A-D114-48D5-9D34-60C13B585868}" type="pres">
      <dgm:prSet presAssocID="{85BAB41D-8F5C-4DD2-AB20-840B2185FDAA}" presName="vSp1" presStyleCnt="0"/>
      <dgm:spPr/>
    </dgm:pt>
    <dgm:pt modelId="{FAF7116C-5831-4C38-9F9D-92744D3BA788}" type="pres">
      <dgm:prSet presAssocID="{85BAB41D-8F5C-4DD2-AB20-840B2185FDAA}" presName="simulatedConn" presStyleLbl="solidFgAcc1" presStyleIdx="0" presStyleCnt="1">
        <dgm:style>
          <a:lnRef idx="1">
            <a:schemeClr val="accent4"/>
          </a:lnRef>
          <a:fillRef idx="3">
            <a:schemeClr val="accent4"/>
          </a:fillRef>
          <a:effectRef idx="2">
            <a:schemeClr val="accent4"/>
          </a:effectRef>
          <a:fontRef idx="minor">
            <a:schemeClr val="lt1"/>
          </a:fontRef>
        </dgm:style>
      </dgm:prSet>
      <dgm:spPr/>
    </dgm:pt>
    <dgm:pt modelId="{C58A712C-FE9C-466F-971E-FCB28587C8E4}" type="pres">
      <dgm:prSet presAssocID="{85BAB41D-8F5C-4DD2-AB20-840B2185FDAA}" presName="vSp2" presStyleCnt="0"/>
      <dgm:spPr/>
    </dgm:pt>
    <dgm:pt modelId="{8E35E690-5CF2-4EF3-9C03-9EE8C70F0F52}" type="pres">
      <dgm:prSet presAssocID="{85BAB41D-8F5C-4DD2-AB20-840B2185FDAA}" presName="sibTrans" presStyleCnt="0"/>
      <dgm:spPr/>
    </dgm:pt>
    <dgm:pt modelId="{9E1B3F06-CC02-4ABC-B3FB-E6FE15B0FF42}" type="pres">
      <dgm:prSet presAssocID="{92943C40-A229-4E52-8BBB-44AF99BAD3F9}" presName="compositeNode" presStyleCnt="0">
        <dgm:presLayoutVars>
          <dgm:bulletEnabled val="1"/>
        </dgm:presLayoutVars>
      </dgm:prSet>
      <dgm:spPr/>
    </dgm:pt>
    <dgm:pt modelId="{B8EC5748-1ADC-456C-AA71-C5958DABC8A2}" type="pres">
      <dgm:prSet presAssocID="{92943C40-A229-4E52-8BBB-44AF99BAD3F9}" presName="bgRect" presStyleLbl="node1" presStyleIdx="1" presStyleCnt="2" custScaleX="101255"/>
      <dgm:spPr/>
      <dgm:t>
        <a:bodyPr/>
        <a:lstStyle/>
        <a:p>
          <a:endParaRPr lang="en-US"/>
        </a:p>
      </dgm:t>
    </dgm:pt>
    <dgm:pt modelId="{EEFC1CBB-9984-4C8E-ACAC-364F0EA63147}" type="pres">
      <dgm:prSet presAssocID="{92943C40-A229-4E52-8BBB-44AF99BAD3F9}" presName="parentNode" presStyleLbl="node1" presStyleIdx="1" presStyleCnt="2">
        <dgm:presLayoutVars>
          <dgm:chMax val="0"/>
          <dgm:bulletEnabled val="1"/>
        </dgm:presLayoutVars>
      </dgm:prSet>
      <dgm:spPr/>
      <dgm:t>
        <a:bodyPr/>
        <a:lstStyle/>
        <a:p>
          <a:endParaRPr lang="en-US"/>
        </a:p>
      </dgm:t>
    </dgm:pt>
    <dgm:pt modelId="{AA6CD292-2B7E-47F5-BE91-48C90277E2C2}" type="pres">
      <dgm:prSet presAssocID="{92943C40-A229-4E52-8BBB-44AF99BAD3F9}" presName="childNode" presStyleLbl="node1" presStyleIdx="1" presStyleCnt="2">
        <dgm:presLayoutVars>
          <dgm:bulletEnabled val="1"/>
        </dgm:presLayoutVars>
      </dgm:prSet>
      <dgm:spPr/>
      <dgm:t>
        <a:bodyPr/>
        <a:lstStyle/>
        <a:p>
          <a:endParaRPr lang="en-US"/>
        </a:p>
      </dgm:t>
    </dgm:pt>
  </dgm:ptLst>
  <dgm:cxnLst>
    <dgm:cxn modelId="{84A6904E-69A9-4263-9ADB-F944768ADDDD}" type="presOf" srcId="{92943C40-A229-4E52-8BBB-44AF99BAD3F9}" destId="{EEFC1CBB-9984-4C8E-ACAC-364F0EA63147}" srcOrd="1" destOrd="0" presId="urn:microsoft.com/office/officeart/2005/8/layout/hProcess7"/>
    <dgm:cxn modelId="{D83FD081-ED55-4AFB-AE2C-DB17A530E630}" srcId="{F5452C52-918D-4D4F-9999-38B71C447F26}" destId="{CBD7E7A4-D2A0-4347-BD08-54E259414124}" srcOrd="0" destOrd="0" parTransId="{FDD80E3F-CC76-447C-93EA-C75C6AA41523}" sibTransId="{3E533BF9-191D-463A-84DF-6E4FC5CEEDA3}"/>
    <dgm:cxn modelId="{8BFFFFD7-03EE-4D9B-964E-089C3DB1FC09}" srcId="{026D832D-B9B2-432D-88AD-ECA7B7864356}" destId="{92943C40-A229-4E52-8BBB-44AF99BAD3F9}" srcOrd="1" destOrd="0" parTransId="{F78D7FBD-3FD4-40BB-BA82-6A6800E1C642}" sibTransId="{7A6C1901-7B0A-4827-9C35-42AECE01D2C2}"/>
    <dgm:cxn modelId="{9672823B-8FB7-4F4E-B6B0-FCF0E221002F}" type="presOf" srcId="{DCC7DED1-E48D-4EE9-BD39-58764CE1718E}" destId="{AA6CD292-2B7E-47F5-BE91-48C90277E2C2}" srcOrd="0" destOrd="4" presId="urn:microsoft.com/office/officeart/2005/8/layout/hProcess7"/>
    <dgm:cxn modelId="{AFAF4DA9-A463-48D8-B658-09489A0AD5D7}" srcId="{92943C40-A229-4E52-8BBB-44AF99BAD3F9}" destId="{31EC808B-2467-43EC-96EF-7DE2A9E02A6E}" srcOrd="0" destOrd="0" parTransId="{5A35F83F-8E2E-4580-BBD1-E793C46D6389}" sibTransId="{89FDF9D5-A6CC-40CF-A73C-F485D8FAC434}"/>
    <dgm:cxn modelId="{93507366-072E-4FA8-BE67-54E9C6ED7A11}" srcId="{92943C40-A229-4E52-8BBB-44AF99BAD3F9}" destId="{DCC7DED1-E48D-4EE9-BD39-58764CE1718E}" srcOrd="4" destOrd="0" parTransId="{C9B70410-C85B-4E7B-BF6A-3096D7DBCDAB}" sibTransId="{E2370B48-77A2-4D79-95C3-E50E88BC6AF1}"/>
    <dgm:cxn modelId="{4B67EB14-013E-414F-98BF-90783FD3E4D3}" srcId="{92943C40-A229-4E52-8BBB-44AF99BAD3F9}" destId="{5A3EEB15-7D3C-4A5E-B976-5D22F90D3FE8}" srcOrd="2" destOrd="0" parTransId="{A6AA8EDD-6849-4035-96F0-89B1C7CFAA5D}" sibTransId="{70CA8B38-B4C3-4324-9D55-F49975DFCEE4}"/>
    <dgm:cxn modelId="{229504AA-B259-40AC-944D-EA9045507033}" type="presOf" srcId="{F5452C52-918D-4D4F-9999-38B71C447F26}" destId="{2DAF9AE5-6562-4C6F-9981-257B8141774C}" srcOrd="0" destOrd="0" presId="urn:microsoft.com/office/officeart/2005/8/layout/hProcess7"/>
    <dgm:cxn modelId="{8A065A70-2312-43A6-983C-5C93C01C85F5}" type="presOf" srcId="{CBD7E7A4-D2A0-4347-BD08-54E259414124}" destId="{5C62EECC-F7A9-479F-9903-5B2D7C470FB4}" srcOrd="0" destOrd="0" presId="urn:microsoft.com/office/officeart/2005/8/layout/hProcess7"/>
    <dgm:cxn modelId="{F91F6C4C-7FC3-4E7E-86C2-ACF6E8857565}" type="presOf" srcId="{AD1B00BB-E21E-4A49-A524-D6B91758E8AF}" destId="{AA6CD292-2B7E-47F5-BE91-48C90277E2C2}" srcOrd="0" destOrd="1" presId="urn:microsoft.com/office/officeart/2005/8/layout/hProcess7"/>
    <dgm:cxn modelId="{6F8C4E44-F2E2-42EA-ADBF-D81463F99B88}" type="presOf" srcId="{31EC808B-2467-43EC-96EF-7DE2A9E02A6E}" destId="{AA6CD292-2B7E-47F5-BE91-48C90277E2C2}" srcOrd="0" destOrd="0" presId="urn:microsoft.com/office/officeart/2005/8/layout/hProcess7"/>
    <dgm:cxn modelId="{37972BC4-3FBA-49E1-8262-DE1C311EFE37}" type="presOf" srcId="{026D832D-B9B2-432D-88AD-ECA7B7864356}" destId="{BF5BBA4D-EAB3-4770-8A50-844BEDD344FC}" srcOrd="0" destOrd="0" presId="urn:microsoft.com/office/officeart/2005/8/layout/hProcess7"/>
    <dgm:cxn modelId="{D0C3FEF9-4624-4F73-AC06-D3E98685C27B}" type="presOf" srcId="{92943C40-A229-4E52-8BBB-44AF99BAD3F9}" destId="{B8EC5748-1ADC-456C-AA71-C5958DABC8A2}" srcOrd="0" destOrd="0" presId="urn:microsoft.com/office/officeart/2005/8/layout/hProcess7"/>
    <dgm:cxn modelId="{07831214-2C76-40C7-B49D-04ED930D421C}" type="presOf" srcId="{0CF56431-52E7-4E1F-BE1A-2DCECE7CD135}" destId="{AA6CD292-2B7E-47F5-BE91-48C90277E2C2}" srcOrd="0" destOrd="3" presId="urn:microsoft.com/office/officeart/2005/8/layout/hProcess7"/>
    <dgm:cxn modelId="{AA86903D-A5E0-46B2-8038-772E79C26651}" srcId="{92943C40-A229-4E52-8BBB-44AF99BAD3F9}" destId="{AD1B00BB-E21E-4A49-A524-D6B91758E8AF}" srcOrd="1" destOrd="0" parTransId="{E704DC7E-BDC5-473B-A7B8-F702AABDFDD6}" sibTransId="{49A2FE0E-4AE4-44CC-9C9F-26A5AA2B61CB}"/>
    <dgm:cxn modelId="{9A4E6D85-09F2-4D51-B15E-7D9FFD2A5E06}" type="presOf" srcId="{F5452C52-918D-4D4F-9999-38B71C447F26}" destId="{347FA656-F71E-4D6F-828D-17C2FF3F6C34}" srcOrd="1" destOrd="0" presId="urn:microsoft.com/office/officeart/2005/8/layout/hProcess7"/>
    <dgm:cxn modelId="{BABBFFCC-A08C-4B92-88C9-0765F272A851}" srcId="{026D832D-B9B2-432D-88AD-ECA7B7864356}" destId="{F5452C52-918D-4D4F-9999-38B71C447F26}" srcOrd="0" destOrd="0" parTransId="{14C1554C-7CEF-4A3A-9DCE-D4FDA4A93F00}" sibTransId="{85BAB41D-8F5C-4DD2-AB20-840B2185FDAA}"/>
    <dgm:cxn modelId="{664A3B43-0531-4D76-B902-A2C8208C9505}" srcId="{92943C40-A229-4E52-8BBB-44AF99BAD3F9}" destId="{0CF56431-52E7-4E1F-BE1A-2DCECE7CD135}" srcOrd="3" destOrd="0" parTransId="{AA272368-DFCF-43DA-808D-5527D2A1DCC8}" sibTransId="{1E0B4E08-3633-458E-9546-21D91165F6CA}"/>
    <dgm:cxn modelId="{C5B50121-0187-41CC-9228-E07D227922B9}" type="presOf" srcId="{5A3EEB15-7D3C-4A5E-B976-5D22F90D3FE8}" destId="{AA6CD292-2B7E-47F5-BE91-48C90277E2C2}" srcOrd="0" destOrd="2" presId="urn:microsoft.com/office/officeart/2005/8/layout/hProcess7"/>
    <dgm:cxn modelId="{2E5E2EEE-A97E-477F-94FB-11E94742E5A1}" type="presParOf" srcId="{BF5BBA4D-EAB3-4770-8A50-844BEDD344FC}" destId="{C34B2275-F77C-4F9F-BCCB-C42D51297CF2}" srcOrd="0" destOrd="0" presId="urn:microsoft.com/office/officeart/2005/8/layout/hProcess7"/>
    <dgm:cxn modelId="{4728ABE3-B811-4DFE-9FA0-98BD786298FF}" type="presParOf" srcId="{C34B2275-F77C-4F9F-BCCB-C42D51297CF2}" destId="{2DAF9AE5-6562-4C6F-9981-257B8141774C}" srcOrd="0" destOrd="0" presId="urn:microsoft.com/office/officeart/2005/8/layout/hProcess7"/>
    <dgm:cxn modelId="{C7D0D43D-3397-4070-AAEE-D11DF6DB33CA}" type="presParOf" srcId="{C34B2275-F77C-4F9F-BCCB-C42D51297CF2}" destId="{347FA656-F71E-4D6F-828D-17C2FF3F6C34}" srcOrd="1" destOrd="0" presId="urn:microsoft.com/office/officeart/2005/8/layout/hProcess7"/>
    <dgm:cxn modelId="{8BE83E5B-2569-43EA-9ECD-88C48D270879}" type="presParOf" srcId="{C34B2275-F77C-4F9F-BCCB-C42D51297CF2}" destId="{5C62EECC-F7A9-479F-9903-5B2D7C470FB4}" srcOrd="2" destOrd="0" presId="urn:microsoft.com/office/officeart/2005/8/layout/hProcess7"/>
    <dgm:cxn modelId="{C3041AEC-A502-4C8D-9428-807D8F94A408}" type="presParOf" srcId="{BF5BBA4D-EAB3-4770-8A50-844BEDD344FC}" destId="{0AD665C8-9ED7-4961-9555-9BB3FC231651}" srcOrd="1" destOrd="0" presId="urn:microsoft.com/office/officeart/2005/8/layout/hProcess7"/>
    <dgm:cxn modelId="{A243AFDD-D323-4511-88B1-48308CED56F8}" type="presParOf" srcId="{BF5BBA4D-EAB3-4770-8A50-844BEDD344FC}" destId="{DC602D0F-9DB1-43F7-8063-39404E538C3B}" srcOrd="2" destOrd="0" presId="urn:microsoft.com/office/officeart/2005/8/layout/hProcess7"/>
    <dgm:cxn modelId="{8770130B-B006-4578-888B-FDC96BB6CC77}" type="presParOf" srcId="{DC602D0F-9DB1-43F7-8063-39404E538C3B}" destId="{5025352A-D114-48D5-9D34-60C13B585868}" srcOrd="0" destOrd="0" presId="urn:microsoft.com/office/officeart/2005/8/layout/hProcess7"/>
    <dgm:cxn modelId="{5FB15BB1-6942-4F09-AEBC-47C910924B6F}" type="presParOf" srcId="{DC602D0F-9DB1-43F7-8063-39404E538C3B}" destId="{FAF7116C-5831-4C38-9F9D-92744D3BA788}" srcOrd="1" destOrd="0" presId="urn:microsoft.com/office/officeart/2005/8/layout/hProcess7"/>
    <dgm:cxn modelId="{931FC820-2233-416B-BA49-18F00FCE8029}" type="presParOf" srcId="{DC602D0F-9DB1-43F7-8063-39404E538C3B}" destId="{C58A712C-FE9C-466F-971E-FCB28587C8E4}" srcOrd="2" destOrd="0" presId="urn:microsoft.com/office/officeart/2005/8/layout/hProcess7"/>
    <dgm:cxn modelId="{A4638939-69D5-48F6-82F3-E0BFE536B398}" type="presParOf" srcId="{BF5BBA4D-EAB3-4770-8A50-844BEDD344FC}" destId="{8E35E690-5CF2-4EF3-9C03-9EE8C70F0F52}" srcOrd="3" destOrd="0" presId="urn:microsoft.com/office/officeart/2005/8/layout/hProcess7"/>
    <dgm:cxn modelId="{FBD40637-78CA-42BD-8051-4054CE89BA59}" type="presParOf" srcId="{BF5BBA4D-EAB3-4770-8A50-844BEDD344FC}" destId="{9E1B3F06-CC02-4ABC-B3FB-E6FE15B0FF42}" srcOrd="4" destOrd="0" presId="urn:microsoft.com/office/officeart/2005/8/layout/hProcess7"/>
    <dgm:cxn modelId="{B8FB69C4-1F0D-4730-BF1C-36B48685579D}" type="presParOf" srcId="{9E1B3F06-CC02-4ABC-B3FB-E6FE15B0FF42}" destId="{B8EC5748-1ADC-456C-AA71-C5958DABC8A2}" srcOrd="0" destOrd="0" presId="urn:microsoft.com/office/officeart/2005/8/layout/hProcess7"/>
    <dgm:cxn modelId="{B8F8F5E8-3A2F-4712-9BE2-733CDFB3E569}" type="presParOf" srcId="{9E1B3F06-CC02-4ABC-B3FB-E6FE15B0FF42}" destId="{EEFC1CBB-9984-4C8E-ACAC-364F0EA63147}" srcOrd="1" destOrd="0" presId="urn:microsoft.com/office/officeart/2005/8/layout/hProcess7"/>
    <dgm:cxn modelId="{1B9DC0B1-C932-4AC3-8EAE-B82DF2DDB4F7}" type="presParOf" srcId="{9E1B3F06-CC02-4ABC-B3FB-E6FE15B0FF42}" destId="{AA6CD292-2B7E-47F5-BE91-48C90277E2C2}" srcOrd="2" destOrd="0" presId="urn:microsoft.com/office/officeart/2005/8/layout/hProcess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7D63355-8D65-4B6B-9460-C959473E1282}" type="doc">
      <dgm:prSet loTypeId="urn:microsoft.com/office/officeart/2005/8/layout/process3" loCatId="process" qsTypeId="urn:microsoft.com/office/officeart/2005/8/quickstyle/3d2" qsCatId="3D" csTypeId="urn:microsoft.com/office/officeart/2005/8/colors/accent1_1" csCatId="accent1" phldr="1"/>
      <dgm:spPr/>
      <dgm:t>
        <a:bodyPr/>
        <a:lstStyle/>
        <a:p>
          <a:endParaRPr lang="en-US"/>
        </a:p>
      </dgm:t>
    </dgm:pt>
    <dgm:pt modelId="{BD4092E2-9D66-4F93-8AF3-86CA8E672F2C}">
      <dgm:prSet phldrT="[Text]" custT="1"/>
      <dgm:spPr>
        <a:solidFill>
          <a:schemeClr val="tx2">
            <a:lumMod val="75000"/>
          </a:schemeClr>
        </a:solidFill>
        <a:ln>
          <a:solidFill>
            <a:srgbClr val="0066CC"/>
          </a:solidFill>
        </a:ln>
      </dgm:spPr>
      <dgm:t>
        <a:bodyPr/>
        <a:lstStyle/>
        <a:p>
          <a:r>
            <a:rPr lang="en-US" sz="1600" b="1" dirty="0" smtClean="0"/>
            <a:t>Phase 1</a:t>
          </a:r>
        </a:p>
        <a:p>
          <a:r>
            <a:rPr lang="en-US" sz="1600" b="1" dirty="0" smtClean="0"/>
            <a:t>Migration to Single Adjudicative System</a:t>
          </a:r>
          <a:endParaRPr lang="en-US" sz="1600" b="1" dirty="0"/>
        </a:p>
      </dgm:t>
    </dgm:pt>
    <dgm:pt modelId="{9E8E5E20-4DDF-4FD3-97FE-FB190826057E}" type="parTrans" cxnId="{745BC827-B477-4437-B0DA-542279BF209A}">
      <dgm:prSet/>
      <dgm:spPr/>
      <dgm:t>
        <a:bodyPr/>
        <a:lstStyle/>
        <a:p>
          <a:endParaRPr lang="en-US"/>
        </a:p>
      </dgm:t>
    </dgm:pt>
    <dgm:pt modelId="{014628AA-9230-4FED-9242-5F3417A2A5E5}" type="sibTrans" cxnId="{745BC827-B477-4437-B0DA-542279BF209A}">
      <dgm:prSet/>
      <dgm:spPr>
        <a:solidFill>
          <a:srgbClr val="00B050"/>
        </a:solidFill>
      </dgm:spPr>
      <dgm:t>
        <a:bodyPr/>
        <a:lstStyle/>
        <a:p>
          <a:endParaRPr lang="en-US"/>
        </a:p>
      </dgm:t>
    </dgm:pt>
    <dgm:pt modelId="{ABD56DDE-761D-45DC-8DE0-8D5151461656}">
      <dgm:prSet phldrT="[Text]" custT="1"/>
      <dgm:spPr>
        <a:gradFill flip="none" rotWithShape="0">
          <a:gsLst>
            <a:gs pos="0">
              <a:schemeClr val="bg1">
                <a:lumMod val="40000"/>
                <a:lumOff val="60000"/>
                <a:tint val="66000"/>
                <a:satMod val="160000"/>
              </a:schemeClr>
            </a:gs>
            <a:gs pos="50000">
              <a:schemeClr val="bg1">
                <a:lumMod val="40000"/>
                <a:lumOff val="60000"/>
                <a:tint val="44500"/>
                <a:satMod val="160000"/>
              </a:schemeClr>
            </a:gs>
            <a:gs pos="100000">
              <a:schemeClr val="bg1">
                <a:lumMod val="40000"/>
                <a:lumOff val="60000"/>
                <a:tint val="23500"/>
                <a:satMod val="160000"/>
              </a:schemeClr>
            </a:gs>
          </a:gsLst>
          <a:lin ang="16200000" scaled="1"/>
          <a:tileRect/>
        </a:gradFill>
        <a:ln>
          <a:solidFill>
            <a:srgbClr val="0066CC"/>
          </a:solidFill>
        </a:ln>
      </dgm:spPr>
      <dgm:t>
        <a:bodyPr/>
        <a:lstStyle/>
        <a:p>
          <a:pPr algn="l"/>
          <a:r>
            <a:rPr lang="en-US" sz="1600" dirty="0" smtClean="0"/>
            <a:t>Migrate off the multiple adjudicative systems and core enterprise services into DISS</a:t>
          </a:r>
          <a:endParaRPr lang="en-US" sz="1600" dirty="0"/>
        </a:p>
      </dgm:t>
    </dgm:pt>
    <dgm:pt modelId="{30A5070A-9A98-42F5-A029-FCAADAF32649}" type="parTrans" cxnId="{1DDE9BE0-E17D-4B4D-BA6F-FD6A9B8EF754}">
      <dgm:prSet/>
      <dgm:spPr/>
      <dgm:t>
        <a:bodyPr/>
        <a:lstStyle/>
        <a:p>
          <a:endParaRPr lang="en-US"/>
        </a:p>
      </dgm:t>
    </dgm:pt>
    <dgm:pt modelId="{8245065D-6553-4B07-85EF-59E85ACD7C2B}" type="sibTrans" cxnId="{1DDE9BE0-E17D-4B4D-BA6F-FD6A9B8EF754}">
      <dgm:prSet/>
      <dgm:spPr/>
      <dgm:t>
        <a:bodyPr/>
        <a:lstStyle/>
        <a:p>
          <a:endParaRPr lang="en-US"/>
        </a:p>
      </dgm:t>
    </dgm:pt>
    <dgm:pt modelId="{448A6189-09CD-417E-A264-7D871EAC7059}">
      <dgm:prSet phldrT="[Text]" custT="1"/>
      <dgm:spPr>
        <a:solidFill>
          <a:schemeClr val="tx2">
            <a:lumMod val="75000"/>
          </a:schemeClr>
        </a:solidFill>
        <a:ln>
          <a:solidFill>
            <a:srgbClr val="0066CC"/>
          </a:solidFill>
        </a:ln>
      </dgm:spPr>
      <dgm:t>
        <a:bodyPr/>
        <a:lstStyle/>
        <a:p>
          <a:r>
            <a:rPr lang="en-US" sz="1600" b="1" dirty="0" smtClean="0"/>
            <a:t>Phase 2</a:t>
          </a:r>
        </a:p>
        <a:p>
          <a:r>
            <a:rPr lang="en-US" sz="1600" b="1" dirty="0" smtClean="0"/>
            <a:t>DISS Enterprise Subject Management</a:t>
          </a:r>
          <a:endParaRPr lang="en-US" sz="1600" b="1" dirty="0"/>
        </a:p>
      </dgm:t>
    </dgm:pt>
    <dgm:pt modelId="{90EC6B0D-AA9D-4B35-818C-6DB9C3F0B180}" type="parTrans" cxnId="{A492CA5A-0D4A-4B19-923D-6EA7C67D83F3}">
      <dgm:prSet/>
      <dgm:spPr/>
      <dgm:t>
        <a:bodyPr/>
        <a:lstStyle/>
        <a:p>
          <a:endParaRPr lang="en-US"/>
        </a:p>
      </dgm:t>
    </dgm:pt>
    <dgm:pt modelId="{BBD35F25-05D2-424A-9D97-CC7DA6F7A45D}" type="sibTrans" cxnId="{A492CA5A-0D4A-4B19-923D-6EA7C67D83F3}">
      <dgm:prSet/>
      <dgm:spPr>
        <a:solidFill>
          <a:srgbClr val="00B050"/>
        </a:solidFill>
      </dgm:spPr>
      <dgm:t>
        <a:bodyPr/>
        <a:lstStyle/>
        <a:p>
          <a:endParaRPr lang="en-US"/>
        </a:p>
      </dgm:t>
    </dgm:pt>
    <dgm:pt modelId="{EED19861-F419-4222-B7F9-F462AD052B80}">
      <dgm:prSet phldrT="[Text]" custT="1"/>
      <dgm:spPr>
        <a:gradFill flip="none" rotWithShape="0">
          <a:gsLst>
            <a:gs pos="0">
              <a:schemeClr val="bg1">
                <a:lumMod val="40000"/>
                <a:lumOff val="60000"/>
                <a:tint val="66000"/>
                <a:satMod val="160000"/>
              </a:schemeClr>
            </a:gs>
            <a:gs pos="50000">
              <a:schemeClr val="bg1">
                <a:lumMod val="40000"/>
                <a:lumOff val="60000"/>
                <a:tint val="44500"/>
                <a:satMod val="160000"/>
              </a:schemeClr>
            </a:gs>
            <a:gs pos="100000">
              <a:schemeClr val="bg1">
                <a:lumMod val="40000"/>
                <a:lumOff val="60000"/>
                <a:tint val="23500"/>
                <a:satMod val="160000"/>
              </a:schemeClr>
            </a:gs>
          </a:gsLst>
          <a:lin ang="16200000" scaled="1"/>
          <a:tileRect/>
        </a:gradFill>
        <a:ln>
          <a:solidFill>
            <a:srgbClr val="0066CC"/>
          </a:solidFill>
        </a:ln>
      </dgm:spPr>
      <dgm:t>
        <a:bodyPr/>
        <a:lstStyle/>
        <a:p>
          <a:r>
            <a:rPr lang="en-US" sz="1600" dirty="0" smtClean="0"/>
            <a:t>Migrate subject management capabilities and additional enterprise services into DISS.  Legacy CATS/CATS Portals taken offline</a:t>
          </a:r>
          <a:endParaRPr lang="en-US" sz="1600" dirty="0"/>
        </a:p>
      </dgm:t>
    </dgm:pt>
    <dgm:pt modelId="{E6D4C525-2B64-4C9C-9E14-9EEF0E501D92}" type="parTrans" cxnId="{E09802FD-F021-49B1-BA24-56324C50F53E}">
      <dgm:prSet/>
      <dgm:spPr/>
      <dgm:t>
        <a:bodyPr/>
        <a:lstStyle/>
        <a:p>
          <a:endParaRPr lang="en-US"/>
        </a:p>
      </dgm:t>
    </dgm:pt>
    <dgm:pt modelId="{A0E5FD75-ADAD-4F98-8CC1-6680FDF9BEE4}" type="sibTrans" cxnId="{E09802FD-F021-49B1-BA24-56324C50F53E}">
      <dgm:prSet/>
      <dgm:spPr/>
      <dgm:t>
        <a:bodyPr/>
        <a:lstStyle/>
        <a:p>
          <a:endParaRPr lang="en-US"/>
        </a:p>
      </dgm:t>
    </dgm:pt>
    <dgm:pt modelId="{A54D68DB-5D5F-4090-94BC-7D2F87B77BB5}">
      <dgm:prSet phldrT="[Text]"/>
      <dgm:spPr>
        <a:gradFill flip="none" rotWithShape="0">
          <a:gsLst>
            <a:gs pos="0">
              <a:schemeClr val="bg1">
                <a:lumMod val="40000"/>
                <a:lumOff val="60000"/>
                <a:tint val="66000"/>
                <a:satMod val="160000"/>
              </a:schemeClr>
            </a:gs>
            <a:gs pos="50000">
              <a:schemeClr val="bg1">
                <a:lumMod val="40000"/>
                <a:lumOff val="60000"/>
                <a:tint val="44500"/>
                <a:satMod val="160000"/>
              </a:schemeClr>
            </a:gs>
            <a:gs pos="100000">
              <a:schemeClr val="bg1">
                <a:lumMod val="40000"/>
                <a:lumOff val="60000"/>
                <a:tint val="23500"/>
                <a:satMod val="160000"/>
              </a:schemeClr>
            </a:gs>
          </a:gsLst>
          <a:lin ang="16200000" scaled="1"/>
          <a:tileRect/>
        </a:gradFill>
        <a:ln>
          <a:solidFill>
            <a:srgbClr val="0066CC"/>
          </a:solidFill>
        </a:ln>
      </dgm:spPr>
      <dgm:t>
        <a:bodyPr/>
        <a:lstStyle/>
        <a:p>
          <a:pPr algn="l"/>
          <a:endParaRPr lang="en-US" sz="1200" dirty="0"/>
        </a:p>
      </dgm:t>
    </dgm:pt>
    <dgm:pt modelId="{7749FEF3-7557-4344-B0B5-D636F2F91DF4}" type="parTrans" cxnId="{6CA93082-8F9A-4993-A8CB-93D799D13C6F}">
      <dgm:prSet/>
      <dgm:spPr/>
      <dgm:t>
        <a:bodyPr/>
        <a:lstStyle/>
        <a:p>
          <a:endParaRPr lang="en-US"/>
        </a:p>
      </dgm:t>
    </dgm:pt>
    <dgm:pt modelId="{275E65C8-06A0-4C9C-BFFA-A088DB46CE03}" type="sibTrans" cxnId="{6CA93082-8F9A-4993-A8CB-93D799D13C6F}">
      <dgm:prSet/>
      <dgm:spPr/>
      <dgm:t>
        <a:bodyPr/>
        <a:lstStyle/>
        <a:p>
          <a:endParaRPr lang="en-US"/>
        </a:p>
      </dgm:t>
    </dgm:pt>
    <dgm:pt modelId="{DAC4EAE3-9B4A-42AD-98A4-1EE19F95EB41}">
      <dgm:prSet phldrT="[Text]"/>
      <dgm:spPr>
        <a:gradFill flip="none" rotWithShape="0">
          <a:gsLst>
            <a:gs pos="0">
              <a:schemeClr val="bg1">
                <a:lumMod val="40000"/>
                <a:lumOff val="60000"/>
                <a:tint val="66000"/>
                <a:satMod val="160000"/>
              </a:schemeClr>
            </a:gs>
            <a:gs pos="50000">
              <a:schemeClr val="bg1">
                <a:lumMod val="40000"/>
                <a:lumOff val="60000"/>
                <a:tint val="44500"/>
                <a:satMod val="160000"/>
              </a:schemeClr>
            </a:gs>
            <a:gs pos="100000">
              <a:schemeClr val="bg1">
                <a:lumMod val="40000"/>
                <a:lumOff val="60000"/>
                <a:tint val="23500"/>
                <a:satMod val="160000"/>
              </a:schemeClr>
            </a:gs>
          </a:gsLst>
          <a:lin ang="16200000" scaled="1"/>
          <a:tileRect/>
        </a:gradFill>
        <a:ln>
          <a:solidFill>
            <a:srgbClr val="0066CC"/>
          </a:solidFill>
        </a:ln>
      </dgm:spPr>
      <dgm:t>
        <a:bodyPr/>
        <a:lstStyle/>
        <a:p>
          <a:pPr algn="l"/>
          <a:endParaRPr lang="en-US" sz="1200" dirty="0"/>
        </a:p>
      </dgm:t>
    </dgm:pt>
    <dgm:pt modelId="{CD4421A7-1FC3-4602-B3E2-AEA098CB5582}" type="parTrans" cxnId="{5A2883A2-F637-49A2-ABAF-77FD5A04FD72}">
      <dgm:prSet/>
      <dgm:spPr/>
      <dgm:t>
        <a:bodyPr/>
        <a:lstStyle/>
        <a:p>
          <a:endParaRPr lang="en-US"/>
        </a:p>
      </dgm:t>
    </dgm:pt>
    <dgm:pt modelId="{9D17A0D8-B9B7-4018-8778-15A0536071B5}" type="sibTrans" cxnId="{5A2883A2-F637-49A2-ABAF-77FD5A04FD72}">
      <dgm:prSet/>
      <dgm:spPr/>
      <dgm:t>
        <a:bodyPr/>
        <a:lstStyle/>
        <a:p>
          <a:endParaRPr lang="en-US"/>
        </a:p>
      </dgm:t>
    </dgm:pt>
    <dgm:pt modelId="{1F6AB192-532C-43E5-BF80-E87F24084266}">
      <dgm:prSet phldrT="[Text]" custT="1"/>
      <dgm:spPr>
        <a:gradFill flip="none" rotWithShape="0">
          <a:gsLst>
            <a:gs pos="0">
              <a:schemeClr val="bg1">
                <a:lumMod val="40000"/>
                <a:lumOff val="60000"/>
                <a:tint val="66000"/>
                <a:satMod val="160000"/>
              </a:schemeClr>
            </a:gs>
            <a:gs pos="50000">
              <a:schemeClr val="bg1">
                <a:lumMod val="40000"/>
                <a:lumOff val="60000"/>
                <a:tint val="44500"/>
                <a:satMod val="160000"/>
              </a:schemeClr>
            </a:gs>
            <a:gs pos="100000">
              <a:schemeClr val="bg1">
                <a:lumMod val="40000"/>
                <a:lumOff val="60000"/>
                <a:tint val="23500"/>
                <a:satMod val="160000"/>
              </a:schemeClr>
            </a:gs>
          </a:gsLst>
          <a:lin ang="16200000" scaled="1"/>
          <a:tileRect/>
        </a:gradFill>
        <a:ln>
          <a:solidFill>
            <a:srgbClr val="0066CC"/>
          </a:solidFill>
        </a:ln>
      </dgm:spPr>
      <dgm:t>
        <a:bodyPr/>
        <a:lstStyle/>
        <a:p>
          <a:r>
            <a:rPr lang="en-US" sz="1600" dirty="0" smtClean="0"/>
            <a:t>Complete the rollout of the DISS enterprise services.  JPAS will be taken offline during this phase.</a:t>
          </a:r>
          <a:endParaRPr lang="en-US" sz="1600" dirty="0"/>
        </a:p>
      </dgm:t>
    </dgm:pt>
    <dgm:pt modelId="{F9F7D4B1-13FF-41D1-AE21-B7C43A62ECDA}" type="sibTrans" cxnId="{506B765D-6F6E-47A6-8C83-79D3839E9209}">
      <dgm:prSet/>
      <dgm:spPr/>
      <dgm:t>
        <a:bodyPr/>
        <a:lstStyle/>
        <a:p>
          <a:endParaRPr lang="en-US"/>
        </a:p>
      </dgm:t>
    </dgm:pt>
    <dgm:pt modelId="{A7F3CE66-2143-4D59-B1A5-1E9F7A23C795}" type="parTrans" cxnId="{506B765D-6F6E-47A6-8C83-79D3839E9209}">
      <dgm:prSet/>
      <dgm:spPr/>
      <dgm:t>
        <a:bodyPr/>
        <a:lstStyle/>
        <a:p>
          <a:endParaRPr lang="en-US"/>
        </a:p>
      </dgm:t>
    </dgm:pt>
    <dgm:pt modelId="{731DC280-310E-48EE-9429-4170FF8B990F}">
      <dgm:prSet phldrT="[Text]" custT="1"/>
      <dgm:spPr>
        <a:solidFill>
          <a:schemeClr val="tx2">
            <a:lumMod val="75000"/>
          </a:schemeClr>
        </a:solidFill>
        <a:ln>
          <a:solidFill>
            <a:srgbClr val="0066CC"/>
          </a:solidFill>
        </a:ln>
      </dgm:spPr>
      <dgm:t>
        <a:bodyPr/>
        <a:lstStyle/>
        <a:p>
          <a:r>
            <a:rPr lang="en-US" sz="1600" b="1" dirty="0" smtClean="0"/>
            <a:t>Phase 3</a:t>
          </a:r>
        </a:p>
        <a:p>
          <a:r>
            <a:rPr lang="en-US" sz="1600" b="1" dirty="0" smtClean="0"/>
            <a:t>Establishment of a Single System of Record</a:t>
          </a:r>
          <a:endParaRPr lang="en-US" sz="1600" b="1" dirty="0"/>
        </a:p>
      </dgm:t>
    </dgm:pt>
    <dgm:pt modelId="{EAE8E994-8E82-47C6-99E5-E90875877AA8}" type="sibTrans" cxnId="{F7AA838C-8B0E-45D3-B54A-4EF1AF5F61B7}">
      <dgm:prSet/>
      <dgm:spPr/>
      <dgm:t>
        <a:bodyPr/>
        <a:lstStyle/>
        <a:p>
          <a:endParaRPr lang="en-US"/>
        </a:p>
      </dgm:t>
    </dgm:pt>
    <dgm:pt modelId="{66089DAE-C405-4F66-9D24-7F79845CFCB3}" type="parTrans" cxnId="{F7AA838C-8B0E-45D3-B54A-4EF1AF5F61B7}">
      <dgm:prSet/>
      <dgm:spPr/>
      <dgm:t>
        <a:bodyPr/>
        <a:lstStyle/>
        <a:p>
          <a:endParaRPr lang="en-US"/>
        </a:p>
      </dgm:t>
    </dgm:pt>
    <dgm:pt modelId="{C0BB3D3B-E25C-4C27-82DC-C5BFD66B4C27}" type="pres">
      <dgm:prSet presAssocID="{C7D63355-8D65-4B6B-9460-C959473E1282}" presName="linearFlow" presStyleCnt="0">
        <dgm:presLayoutVars>
          <dgm:dir/>
          <dgm:animLvl val="lvl"/>
          <dgm:resizeHandles val="exact"/>
        </dgm:presLayoutVars>
      </dgm:prSet>
      <dgm:spPr/>
      <dgm:t>
        <a:bodyPr/>
        <a:lstStyle/>
        <a:p>
          <a:endParaRPr lang="en-US"/>
        </a:p>
      </dgm:t>
    </dgm:pt>
    <dgm:pt modelId="{0EDF416C-B1F8-4502-A2C6-E5F9FE216E8F}" type="pres">
      <dgm:prSet presAssocID="{BD4092E2-9D66-4F93-8AF3-86CA8E672F2C}" presName="composite" presStyleCnt="0"/>
      <dgm:spPr/>
      <dgm:t>
        <a:bodyPr/>
        <a:lstStyle/>
        <a:p>
          <a:endParaRPr lang="en-US"/>
        </a:p>
      </dgm:t>
    </dgm:pt>
    <dgm:pt modelId="{1CEAF8F1-0EA6-45EF-B1A1-A9194A786868}" type="pres">
      <dgm:prSet presAssocID="{BD4092E2-9D66-4F93-8AF3-86CA8E672F2C}" presName="parTx" presStyleLbl="node1" presStyleIdx="0" presStyleCnt="3">
        <dgm:presLayoutVars>
          <dgm:chMax val="0"/>
          <dgm:chPref val="0"/>
          <dgm:bulletEnabled val="1"/>
        </dgm:presLayoutVars>
      </dgm:prSet>
      <dgm:spPr/>
      <dgm:t>
        <a:bodyPr/>
        <a:lstStyle/>
        <a:p>
          <a:endParaRPr lang="en-US"/>
        </a:p>
      </dgm:t>
    </dgm:pt>
    <dgm:pt modelId="{B3570475-4C6C-4633-8025-96F9DFF753A0}" type="pres">
      <dgm:prSet presAssocID="{BD4092E2-9D66-4F93-8AF3-86CA8E672F2C}" presName="parSh" presStyleLbl="node1" presStyleIdx="0" presStyleCnt="3" custScaleY="98413" custLinFactNeighborY="-75041"/>
      <dgm:spPr/>
      <dgm:t>
        <a:bodyPr/>
        <a:lstStyle/>
        <a:p>
          <a:endParaRPr lang="en-US"/>
        </a:p>
      </dgm:t>
    </dgm:pt>
    <dgm:pt modelId="{236801F7-8582-4628-8427-325E5533DCCB}" type="pres">
      <dgm:prSet presAssocID="{BD4092E2-9D66-4F93-8AF3-86CA8E672F2C}" presName="desTx" presStyleLbl="fgAcc1" presStyleIdx="0" presStyleCnt="3" custScaleX="121343" custScaleY="93253" custLinFactNeighborX="1043" custLinFactNeighborY="-8755">
        <dgm:presLayoutVars>
          <dgm:bulletEnabled val="1"/>
        </dgm:presLayoutVars>
      </dgm:prSet>
      <dgm:spPr/>
      <dgm:t>
        <a:bodyPr/>
        <a:lstStyle/>
        <a:p>
          <a:endParaRPr lang="en-US"/>
        </a:p>
      </dgm:t>
    </dgm:pt>
    <dgm:pt modelId="{C4393CA9-8279-42B8-A47B-5837C58454DF}" type="pres">
      <dgm:prSet presAssocID="{014628AA-9230-4FED-9242-5F3417A2A5E5}" presName="sibTrans" presStyleLbl="sibTrans2D1" presStyleIdx="0" presStyleCnt="2"/>
      <dgm:spPr/>
      <dgm:t>
        <a:bodyPr/>
        <a:lstStyle/>
        <a:p>
          <a:endParaRPr lang="en-US"/>
        </a:p>
      </dgm:t>
    </dgm:pt>
    <dgm:pt modelId="{467D3E1C-470D-451A-B871-6311810163F0}" type="pres">
      <dgm:prSet presAssocID="{014628AA-9230-4FED-9242-5F3417A2A5E5}" presName="connTx" presStyleLbl="sibTrans2D1" presStyleIdx="0" presStyleCnt="2"/>
      <dgm:spPr/>
      <dgm:t>
        <a:bodyPr/>
        <a:lstStyle/>
        <a:p>
          <a:endParaRPr lang="en-US"/>
        </a:p>
      </dgm:t>
    </dgm:pt>
    <dgm:pt modelId="{82D3DFF7-7A80-4F79-8B87-7E253AA269AE}" type="pres">
      <dgm:prSet presAssocID="{448A6189-09CD-417E-A264-7D871EAC7059}" presName="composite" presStyleCnt="0"/>
      <dgm:spPr/>
      <dgm:t>
        <a:bodyPr/>
        <a:lstStyle/>
        <a:p>
          <a:endParaRPr lang="en-US"/>
        </a:p>
      </dgm:t>
    </dgm:pt>
    <dgm:pt modelId="{1E8A5A0F-10F7-4A16-AB07-FAC02C506921}" type="pres">
      <dgm:prSet presAssocID="{448A6189-09CD-417E-A264-7D871EAC7059}" presName="parTx" presStyleLbl="node1" presStyleIdx="0" presStyleCnt="3">
        <dgm:presLayoutVars>
          <dgm:chMax val="0"/>
          <dgm:chPref val="0"/>
          <dgm:bulletEnabled val="1"/>
        </dgm:presLayoutVars>
      </dgm:prSet>
      <dgm:spPr/>
      <dgm:t>
        <a:bodyPr/>
        <a:lstStyle/>
        <a:p>
          <a:endParaRPr lang="en-US"/>
        </a:p>
      </dgm:t>
    </dgm:pt>
    <dgm:pt modelId="{A4187BA0-97D5-48D4-A908-E17200FE0342}" type="pres">
      <dgm:prSet presAssocID="{448A6189-09CD-417E-A264-7D871EAC7059}" presName="parSh" presStyleLbl="node1" presStyleIdx="1" presStyleCnt="3" custScaleY="98413" custLinFactNeighborY="-75041"/>
      <dgm:spPr/>
      <dgm:t>
        <a:bodyPr/>
        <a:lstStyle/>
        <a:p>
          <a:endParaRPr lang="en-US"/>
        </a:p>
      </dgm:t>
    </dgm:pt>
    <dgm:pt modelId="{CFF7D61A-067D-44A1-AAE4-2A8FA1AC4ECD}" type="pres">
      <dgm:prSet presAssocID="{448A6189-09CD-417E-A264-7D871EAC7059}" presName="desTx" presStyleLbl="fgAcc1" presStyleIdx="1" presStyleCnt="3" custScaleX="132017" custScaleY="93253" custLinFactNeighborX="1043" custLinFactNeighborY="-8755">
        <dgm:presLayoutVars>
          <dgm:bulletEnabled val="1"/>
        </dgm:presLayoutVars>
      </dgm:prSet>
      <dgm:spPr/>
      <dgm:t>
        <a:bodyPr/>
        <a:lstStyle/>
        <a:p>
          <a:endParaRPr lang="en-US"/>
        </a:p>
      </dgm:t>
    </dgm:pt>
    <dgm:pt modelId="{13B4E7DA-01C5-4B51-95D0-3A7B295C73B7}" type="pres">
      <dgm:prSet presAssocID="{BBD35F25-05D2-424A-9D97-CC7DA6F7A45D}" presName="sibTrans" presStyleLbl="sibTrans2D1" presStyleIdx="1" presStyleCnt="2"/>
      <dgm:spPr/>
      <dgm:t>
        <a:bodyPr/>
        <a:lstStyle/>
        <a:p>
          <a:endParaRPr lang="en-US"/>
        </a:p>
      </dgm:t>
    </dgm:pt>
    <dgm:pt modelId="{6F3D09BE-7327-4831-811D-C4BBCCB0895D}" type="pres">
      <dgm:prSet presAssocID="{BBD35F25-05D2-424A-9D97-CC7DA6F7A45D}" presName="connTx" presStyleLbl="sibTrans2D1" presStyleIdx="1" presStyleCnt="2"/>
      <dgm:spPr/>
      <dgm:t>
        <a:bodyPr/>
        <a:lstStyle/>
        <a:p>
          <a:endParaRPr lang="en-US"/>
        </a:p>
      </dgm:t>
    </dgm:pt>
    <dgm:pt modelId="{EE72D19B-32B2-4ACF-AC86-F1CD3A4F543E}" type="pres">
      <dgm:prSet presAssocID="{731DC280-310E-48EE-9429-4170FF8B990F}" presName="composite" presStyleCnt="0"/>
      <dgm:spPr/>
      <dgm:t>
        <a:bodyPr/>
        <a:lstStyle/>
        <a:p>
          <a:endParaRPr lang="en-US"/>
        </a:p>
      </dgm:t>
    </dgm:pt>
    <dgm:pt modelId="{0DF5572A-5B50-4472-8C6A-22D468AAAF24}" type="pres">
      <dgm:prSet presAssocID="{731DC280-310E-48EE-9429-4170FF8B990F}" presName="parTx" presStyleLbl="node1" presStyleIdx="1" presStyleCnt="3">
        <dgm:presLayoutVars>
          <dgm:chMax val="0"/>
          <dgm:chPref val="0"/>
          <dgm:bulletEnabled val="1"/>
        </dgm:presLayoutVars>
      </dgm:prSet>
      <dgm:spPr/>
      <dgm:t>
        <a:bodyPr/>
        <a:lstStyle/>
        <a:p>
          <a:endParaRPr lang="en-US"/>
        </a:p>
      </dgm:t>
    </dgm:pt>
    <dgm:pt modelId="{69815435-AB1D-41A9-9510-098A9DAFD2FC}" type="pres">
      <dgm:prSet presAssocID="{731DC280-310E-48EE-9429-4170FF8B990F}" presName="parSh" presStyleLbl="node1" presStyleIdx="2" presStyleCnt="3" custScaleY="98413" custLinFactNeighborY="-75041"/>
      <dgm:spPr/>
      <dgm:t>
        <a:bodyPr/>
        <a:lstStyle/>
        <a:p>
          <a:endParaRPr lang="en-US"/>
        </a:p>
      </dgm:t>
    </dgm:pt>
    <dgm:pt modelId="{7FEA68C9-F7B5-4326-9C31-887E1FD0F810}" type="pres">
      <dgm:prSet presAssocID="{731DC280-310E-48EE-9429-4170FF8B990F}" presName="desTx" presStyleLbl="fgAcc1" presStyleIdx="2" presStyleCnt="3" custScaleX="123053" custScaleY="93253" custLinFactNeighborX="1043" custLinFactNeighborY="-8755">
        <dgm:presLayoutVars>
          <dgm:bulletEnabled val="1"/>
        </dgm:presLayoutVars>
      </dgm:prSet>
      <dgm:spPr/>
      <dgm:t>
        <a:bodyPr/>
        <a:lstStyle/>
        <a:p>
          <a:endParaRPr lang="en-US"/>
        </a:p>
      </dgm:t>
    </dgm:pt>
  </dgm:ptLst>
  <dgm:cxnLst>
    <dgm:cxn modelId="{1DDE9BE0-E17D-4B4D-BA6F-FD6A9B8EF754}" srcId="{BD4092E2-9D66-4F93-8AF3-86CA8E672F2C}" destId="{ABD56DDE-761D-45DC-8DE0-8D5151461656}" srcOrd="0" destOrd="0" parTransId="{30A5070A-9A98-42F5-A029-FCAADAF32649}" sibTransId="{8245065D-6553-4B07-85EF-59E85ACD7C2B}"/>
    <dgm:cxn modelId="{7B58DE69-99E9-4F7B-9F6A-CF7EECEF07C5}" type="presOf" srcId="{BBD35F25-05D2-424A-9D97-CC7DA6F7A45D}" destId="{13B4E7DA-01C5-4B51-95D0-3A7B295C73B7}" srcOrd="0" destOrd="0" presId="urn:microsoft.com/office/officeart/2005/8/layout/process3"/>
    <dgm:cxn modelId="{324BDE78-11F3-4A57-A070-9BD754075B9A}" type="presOf" srcId="{A54D68DB-5D5F-4090-94BC-7D2F87B77BB5}" destId="{236801F7-8582-4628-8427-325E5533DCCB}" srcOrd="0" destOrd="2" presId="urn:microsoft.com/office/officeart/2005/8/layout/process3"/>
    <dgm:cxn modelId="{ACC9151F-6486-4B75-BD25-4C4F358A8D2B}" type="presOf" srcId="{731DC280-310E-48EE-9429-4170FF8B990F}" destId="{69815435-AB1D-41A9-9510-098A9DAFD2FC}" srcOrd="1" destOrd="0" presId="urn:microsoft.com/office/officeart/2005/8/layout/process3"/>
    <dgm:cxn modelId="{E09802FD-F021-49B1-BA24-56324C50F53E}" srcId="{448A6189-09CD-417E-A264-7D871EAC7059}" destId="{EED19861-F419-4222-B7F9-F462AD052B80}" srcOrd="0" destOrd="0" parTransId="{E6D4C525-2B64-4C9C-9E14-9EEF0E501D92}" sibTransId="{A0E5FD75-ADAD-4F98-8CC1-6680FDF9BEE4}"/>
    <dgm:cxn modelId="{8E50185F-1F87-4F3A-9F4E-13FE6E33E286}" type="presOf" srcId="{BD4092E2-9D66-4F93-8AF3-86CA8E672F2C}" destId="{B3570475-4C6C-4633-8025-96F9DFF753A0}" srcOrd="1" destOrd="0" presId="urn:microsoft.com/office/officeart/2005/8/layout/process3"/>
    <dgm:cxn modelId="{F7AA838C-8B0E-45D3-B54A-4EF1AF5F61B7}" srcId="{C7D63355-8D65-4B6B-9460-C959473E1282}" destId="{731DC280-310E-48EE-9429-4170FF8B990F}" srcOrd="2" destOrd="0" parTransId="{66089DAE-C405-4F66-9D24-7F79845CFCB3}" sibTransId="{EAE8E994-8E82-47C6-99E5-E90875877AA8}"/>
    <dgm:cxn modelId="{6CA93082-8F9A-4993-A8CB-93D799D13C6F}" srcId="{DAC4EAE3-9B4A-42AD-98A4-1EE19F95EB41}" destId="{A54D68DB-5D5F-4090-94BC-7D2F87B77BB5}" srcOrd="0" destOrd="0" parTransId="{7749FEF3-7557-4344-B0B5-D636F2F91DF4}" sibTransId="{275E65C8-06A0-4C9C-BFFA-A088DB46CE03}"/>
    <dgm:cxn modelId="{745BC827-B477-4437-B0DA-542279BF209A}" srcId="{C7D63355-8D65-4B6B-9460-C959473E1282}" destId="{BD4092E2-9D66-4F93-8AF3-86CA8E672F2C}" srcOrd="0" destOrd="0" parTransId="{9E8E5E20-4DDF-4FD3-97FE-FB190826057E}" sibTransId="{014628AA-9230-4FED-9242-5F3417A2A5E5}"/>
    <dgm:cxn modelId="{2FD9B741-45C0-4DAE-B3FA-FE72E2994A80}" type="presOf" srcId="{448A6189-09CD-417E-A264-7D871EAC7059}" destId="{A4187BA0-97D5-48D4-A908-E17200FE0342}" srcOrd="1" destOrd="0" presId="urn:microsoft.com/office/officeart/2005/8/layout/process3"/>
    <dgm:cxn modelId="{77098706-A92B-4D16-8E65-AFC3DFA4C6A4}" type="presOf" srcId="{DAC4EAE3-9B4A-42AD-98A4-1EE19F95EB41}" destId="{236801F7-8582-4628-8427-325E5533DCCB}" srcOrd="0" destOrd="1" presId="urn:microsoft.com/office/officeart/2005/8/layout/process3"/>
    <dgm:cxn modelId="{2181FB49-1D9C-4F2D-B8C2-D00C4E5A1048}" type="presOf" srcId="{BBD35F25-05D2-424A-9D97-CC7DA6F7A45D}" destId="{6F3D09BE-7327-4831-811D-C4BBCCB0895D}" srcOrd="1" destOrd="0" presId="urn:microsoft.com/office/officeart/2005/8/layout/process3"/>
    <dgm:cxn modelId="{55784B71-5FBF-4FB1-ACDE-3FF3570D9BAF}" type="presOf" srcId="{448A6189-09CD-417E-A264-7D871EAC7059}" destId="{1E8A5A0F-10F7-4A16-AB07-FAC02C506921}" srcOrd="0" destOrd="0" presId="urn:microsoft.com/office/officeart/2005/8/layout/process3"/>
    <dgm:cxn modelId="{59F184C0-8DC1-491A-9A02-2DCC3838ED41}" type="presOf" srcId="{014628AA-9230-4FED-9242-5F3417A2A5E5}" destId="{467D3E1C-470D-451A-B871-6311810163F0}" srcOrd="1" destOrd="0" presId="urn:microsoft.com/office/officeart/2005/8/layout/process3"/>
    <dgm:cxn modelId="{0A2A209D-4776-4B85-AE4B-FE7F97DD4552}" type="presOf" srcId="{BD4092E2-9D66-4F93-8AF3-86CA8E672F2C}" destId="{1CEAF8F1-0EA6-45EF-B1A1-A9194A786868}" srcOrd="0" destOrd="0" presId="urn:microsoft.com/office/officeart/2005/8/layout/process3"/>
    <dgm:cxn modelId="{506B765D-6F6E-47A6-8C83-79D3839E9209}" srcId="{731DC280-310E-48EE-9429-4170FF8B990F}" destId="{1F6AB192-532C-43E5-BF80-E87F24084266}" srcOrd="0" destOrd="0" parTransId="{A7F3CE66-2143-4D59-B1A5-1E9F7A23C795}" sibTransId="{F9F7D4B1-13FF-41D1-AE21-B7C43A62ECDA}"/>
    <dgm:cxn modelId="{B74942E1-204E-45DE-8C65-0F3B87D2F26E}" type="presOf" srcId="{014628AA-9230-4FED-9242-5F3417A2A5E5}" destId="{C4393CA9-8279-42B8-A47B-5837C58454DF}" srcOrd="0" destOrd="0" presId="urn:microsoft.com/office/officeart/2005/8/layout/process3"/>
    <dgm:cxn modelId="{EFD07304-AD14-43A0-BA2C-642D293A0F70}" type="presOf" srcId="{C7D63355-8D65-4B6B-9460-C959473E1282}" destId="{C0BB3D3B-E25C-4C27-82DC-C5BFD66B4C27}" srcOrd="0" destOrd="0" presId="urn:microsoft.com/office/officeart/2005/8/layout/process3"/>
    <dgm:cxn modelId="{4B11F255-4104-4AE4-8BDA-480C7B53D434}" type="presOf" srcId="{EED19861-F419-4222-B7F9-F462AD052B80}" destId="{CFF7D61A-067D-44A1-AAE4-2A8FA1AC4ECD}" srcOrd="0" destOrd="0" presId="urn:microsoft.com/office/officeart/2005/8/layout/process3"/>
    <dgm:cxn modelId="{A492CA5A-0D4A-4B19-923D-6EA7C67D83F3}" srcId="{C7D63355-8D65-4B6B-9460-C959473E1282}" destId="{448A6189-09CD-417E-A264-7D871EAC7059}" srcOrd="1" destOrd="0" parTransId="{90EC6B0D-AA9D-4B35-818C-6DB9C3F0B180}" sibTransId="{BBD35F25-05D2-424A-9D97-CC7DA6F7A45D}"/>
    <dgm:cxn modelId="{5A2883A2-F637-49A2-ABAF-77FD5A04FD72}" srcId="{BD4092E2-9D66-4F93-8AF3-86CA8E672F2C}" destId="{DAC4EAE3-9B4A-42AD-98A4-1EE19F95EB41}" srcOrd="1" destOrd="0" parTransId="{CD4421A7-1FC3-4602-B3E2-AEA098CB5582}" sibTransId="{9D17A0D8-B9B7-4018-8778-15A0536071B5}"/>
    <dgm:cxn modelId="{C12E3932-755B-4D06-B140-10A6B913535E}" type="presOf" srcId="{1F6AB192-532C-43E5-BF80-E87F24084266}" destId="{7FEA68C9-F7B5-4326-9C31-887E1FD0F810}" srcOrd="0" destOrd="0" presId="urn:microsoft.com/office/officeart/2005/8/layout/process3"/>
    <dgm:cxn modelId="{73C0BDAB-4E98-4AD9-9E54-F114AA24172A}" type="presOf" srcId="{ABD56DDE-761D-45DC-8DE0-8D5151461656}" destId="{236801F7-8582-4628-8427-325E5533DCCB}" srcOrd="0" destOrd="0" presId="urn:microsoft.com/office/officeart/2005/8/layout/process3"/>
    <dgm:cxn modelId="{CF8CCC63-4F66-466E-8108-1713BE917AF2}" type="presOf" srcId="{731DC280-310E-48EE-9429-4170FF8B990F}" destId="{0DF5572A-5B50-4472-8C6A-22D468AAAF24}" srcOrd="0" destOrd="0" presId="urn:microsoft.com/office/officeart/2005/8/layout/process3"/>
    <dgm:cxn modelId="{E348AA85-D8E7-4219-A67D-B77A18949A9B}" type="presParOf" srcId="{C0BB3D3B-E25C-4C27-82DC-C5BFD66B4C27}" destId="{0EDF416C-B1F8-4502-A2C6-E5F9FE216E8F}" srcOrd="0" destOrd="0" presId="urn:microsoft.com/office/officeart/2005/8/layout/process3"/>
    <dgm:cxn modelId="{A092C8DC-0299-4477-807B-8B497663BF3C}" type="presParOf" srcId="{0EDF416C-B1F8-4502-A2C6-E5F9FE216E8F}" destId="{1CEAF8F1-0EA6-45EF-B1A1-A9194A786868}" srcOrd="0" destOrd="0" presId="urn:microsoft.com/office/officeart/2005/8/layout/process3"/>
    <dgm:cxn modelId="{C2EEF3B4-FFEE-4E22-9478-D8C8942262C2}" type="presParOf" srcId="{0EDF416C-B1F8-4502-A2C6-E5F9FE216E8F}" destId="{B3570475-4C6C-4633-8025-96F9DFF753A0}" srcOrd="1" destOrd="0" presId="urn:microsoft.com/office/officeart/2005/8/layout/process3"/>
    <dgm:cxn modelId="{E8F8C48B-59B2-4308-B173-86FDC4F9BD61}" type="presParOf" srcId="{0EDF416C-B1F8-4502-A2C6-E5F9FE216E8F}" destId="{236801F7-8582-4628-8427-325E5533DCCB}" srcOrd="2" destOrd="0" presId="urn:microsoft.com/office/officeart/2005/8/layout/process3"/>
    <dgm:cxn modelId="{4DCD1079-4628-4E21-A0BA-1BB464301F40}" type="presParOf" srcId="{C0BB3D3B-E25C-4C27-82DC-C5BFD66B4C27}" destId="{C4393CA9-8279-42B8-A47B-5837C58454DF}" srcOrd="1" destOrd="0" presId="urn:microsoft.com/office/officeart/2005/8/layout/process3"/>
    <dgm:cxn modelId="{C68FC685-0701-45DC-B34A-FE8A22426768}" type="presParOf" srcId="{C4393CA9-8279-42B8-A47B-5837C58454DF}" destId="{467D3E1C-470D-451A-B871-6311810163F0}" srcOrd="0" destOrd="0" presId="urn:microsoft.com/office/officeart/2005/8/layout/process3"/>
    <dgm:cxn modelId="{7BF7657F-2959-4891-878D-8546136900DC}" type="presParOf" srcId="{C0BB3D3B-E25C-4C27-82DC-C5BFD66B4C27}" destId="{82D3DFF7-7A80-4F79-8B87-7E253AA269AE}" srcOrd="2" destOrd="0" presId="urn:microsoft.com/office/officeart/2005/8/layout/process3"/>
    <dgm:cxn modelId="{7C6592D7-E238-41B6-AF8C-7F7AF9279AEA}" type="presParOf" srcId="{82D3DFF7-7A80-4F79-8B87-7E253AA269AE}" destId="{1E8A5A0F-10F7-4A16-AB07-FAC02C506921}" srcOrd="0" destOrd="0" presId="urn:microsoft.com/office/officeart/2005/8/layout/process3"/>
    <dgm:cxn modelId="{9685E35B-69B1-4992-AAD8-2510FE5E5685}" type="presParOf" srcId="{82D3DFF7-7A80-4F79-8B87-7E253AA269AE}" destId="{A4187BA0-97D5-48D4-A908-E17200FE0342}" srcOrd="1" destOrd="0" presId="urn:microsoft.com/office/officeart/2005/8/layout/process3"/>
    <dgm:cxn modelId="{386D5ADB-CF19-40E4-A0B0-A8FB8BA7CCF7}" type="presParOf" srcId="{82D3DFF7-7A80-4F79-8B87-7E253AA269AE}" destId="{CFF7D61A-067D-44A1-AAE4-2A8FA1AC4ECD}" srcOrd="2" destOrd="0" presId="urn:microsoft.com/office/officeart/2005/8/layout/process3"/>
    <dgm:cxn modelId="{03A85A0E-0637-4A2C-8F56-954393E3D231}" type="presParOf" srcId="{C0BB3D3B-E25C-4C27-82DC-C5BFD66B4C27}" destId="{13B4E7DA-01C5-4B51-95D0-3A7B295C73B7}" srcOrd="3" destOrd="0" presId="urn:microsoft.com/office/officeart/2005/8/layout/process3"/>
    <dgm:cxn modelId="{76A4A5A1-77BB-4BB7-84B0-F91DC6CB7FB7}" type="presParOf" srcId="{13B4E7DA-01C5-4B51-95D0-3A7B295C73B7}" destId="{6F3D09BE-7327-4831-811D-C4BBCCB0895D}" srcOrd="0" destOrd="0" presId="urn:microsoft.com/office/officeart/2005/8/layout/process3"/>
    <dgm:cxn modelId="{5B7473A0-E2D9-4E26-9FE1-B2FC509B0C51}" type="presParOf" srcId="{C0BB3D3B-E25C-4C27-82DC-C5BFD66B4C27}" destId="{EE72D19B-32B2-4ACF-AC86-F1CD3A4F543E}" srcOrd="4" destOrd="0" presId="urn:microsoft.com/office/officeart/2005/8/layout/process3"/>
    <dgm:cxn modelId="{263D19F2-B7E7-4B1E-80D9-596B68E63030}" type="presParOf" srcId="{EE72D19B-32B2-4ACF-AC86-F1CD3A4F543E}" destId="{0DF5572A-5B50-4472-8C6A-22D468AAAF24}" srcOrd="0" destOrd="0" presId="urn:microsoft.com/office/officeart/2005/8/layout/process3"/>
    <dgm:cxn modelId="{41EC04A4-2A0E-4133-A924-B5E38578BA72}" type="presParOf" srcId="{EE72D19B-32B2-4ACF-AC86-F1CD3A4F543E}" destId="{69815435-AB1D-41A9-9510-098A9DAFD2FC}" srcOrd="1" destOrd="0" presId="urn:microsoft.com/office/officeart/2005/8/layout/process3"/>
    <dgm:cxn modelId="{DD61BFD2-5A87-4A04-AF7E-B724E29BCEC5}" type="presParOf" srcId="{EE72D19B-32B2-4ACF-AC86-F1CD3A4F543E}" destId="{7FEA68C9-F7B5-4326-9C31-887E1FD0F810}" srcOrd="2" destOrd="0" presId="urn:microsoft.com/office/officeart/2005/8/layout/process3"/>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FA5D5BD-EA02-4110-933C-B02D5E4794E4}" type="doc">
      <dgm:prSet loTypeId="urn:microsoft.com/office/officeart/2005/8/layout/pyramid2" loCatId="pyramid" qsTypeId="urn:microsoft.com/office/officeart/2005/8/quickstyle/3d1" qsCatId="3D" csTypeId="urn:microsoft.com/office/officeart/2005/8/colors/accent1_1" csCatId="accent1" phldr="1"/>
      <dgm:spPr/>
      <dgm:t>
        <a:bodyPr/>
        <a:lstStyle/>
        <a:p>
          <a:endParaRPr lang="en-US"/>
        </a:p>
      </dgm:t>
    </dgm:pt>
    <dgm:pt modelId="{73219CFC-C866-481D-BDF7-46E621128B3C}">
      <dgm:prSet phldrT="[Text]" custT="1"/>
      <dgm:spPr/>
      <dgm:t>
        <a:bodyPr/>
        <a:lstStyle/>
        <a:p>
          <a:pPr algn="l"/>
          <a:r>
            <a:rPr lang="en-US" sz="1200" b="1" dirty="0" smtClean="0"/>
            <a:t>LEVEL 2</a:t>
          </a:r>
          <a:r>
            <a:rPr lang="en-US" sz="1200" dirty="0" smtClean="0"/>
            <a:t>  SCI security personnel at unified command, DoD agency, military department or major command/equivalent headquarters. PSM  Net is determined by the responsible SOIC or designee. (Read and Write Access - SSBI)</a:t>
          </a:r>
          <a:endParaRPr lang="en-US" sz="1200" dirty="0"/>
        </a:p>
      </dgm:t>
    </dgm:pt>
    <dgm:pt modelId="{D013BE58-2D6E-4C10-AC8C-F6DDEDC3518B}" type="parTrans" cxnId="{EC439C87-D522-47D7-979F-94C2008B1C6F}">
      <dgm:prSet/>
      <dgm:spPr/>
      <dgm:t>
        <a:bodyPr/>
        <a:lstStyle/>
        <a:p>
          <a:endParaRPr lang="en-US"/>
        </a:p>
      </dgm:t>
    </dgm:pt>
    <dgm:pt modelId="{4223A351-5ADF-43F9-8571-D334F55E0BA2}" type="sibTrans" cxnId="{EC439C87-D522-47D7-979F-94C2008B1C6F}">
      <dgm:prSet/>
      <dgm:spPr/>
      <dgm:t>
        <a:bodyPr/>
        <a:lstStyle/>
        <a:p>
          <a:endParaRPr lang="en-US"/>
        </a:p>
      </dgm:t>
    </dgm:pt>
    <dgm:pt modelId="{92389A2A-E9E1-442D-8A24-154D48347EE2}">
      <dgm:prSet phldrT="[Text]" custT="1"/>
      <dgm:spPr/>
      <dgm:t>
        <a:bodyPr/>
        <a:lstStyle/>
        <a:p>
          <a:pPr algn="l"/>
          <a:r>
            <a:rPr lang="en-US" sz="1200" b="1" u="none" dirty="0" smtClean="0"/>
            <a:t>LEVEL 3 </a:t>
          </a:r>
          <a:r>
            <a:rPr lang="en-US" sz="1200" b="0" dirty="0" smtClean="0"/>
            <a:t>SCI security personnel at echelons subordinate to Level 2 at a particular geographic location (installation, base, post, naval vessel). PSM - Net is determined by the responsible SOIC or designee. (Read and Write Access-SSBI)</a:t>
          </a:r>
          <a:endParaRPr lang="en-US" sz="1200" b="0" dirty="0"/>
        </a:p>
      </dgm:t>
    </dgm:pt>
    <dgm:pt modelId="{C44D789C-712E-4490-A22D-DABD06C2EAB9}" type="parTrans" cxnId="{5AF5BAE5-164E-4585-B4B8-DD250C87EB00}">
      <dgm:prSet/>
      <dgm:spPr/>
      <dgm:t>
        <a:bodyPr/>
        <a:lstStyle/>
        <a:p>
          <a:endParaRPr lang="en-US"/>
        </a:p>
      </dgm:t>
    </dgm:pt>
    <dgm:pt modelId="{7CCB931D-39C0-484D-A360-84C1E07D1549}" type="sibTrans" cxnId="{5AF5BAE5-164E-4585-B4B8-DD250C87EB00}">
      <dgm:prSet/>
      <dgm:spPr/>
      <dgm:t>
        <a:bodyPr/>
        <a:lstStyle/>
        <a:p>
          <a:endParaRPr lang="en-US"/>
        </a:p>
      </dgm:t>
    </dgm:pt>
    <dgm:pt modelId="{AC214DFE-4249-4660-A509-F0146A8486DD}">
      <dgm:prSet phldrT="[Text]" custT="1"/>
      <dgm:spPr/>
      <dgm:t>
        <a:bodyPr/>
        <a:lstStyle/>
        <a:p>
          <a:pPr algn="l"/>
          <a:r>
            <a:rPr lang="en-US" sz="1200" b="1" u="sng" dirty="0" smtClean="0"/>
            <a:t>LEVEL 4 </a:t>
          </a:r>
          <a:r>
            <a:rPr lang="en-US" sz="1200" b="0" dirty="0" smtClean="0"/>
            <a:t>Non-SCI security personnel at unified command, DoD agency, military department or major command/equivalent headquarters. PSM - Net is determined by the responsible Security Officer or designee. (Read and Write Access - NACLC/T3/T3R/ANACI)</a:t>
          </a:r>
          <a:endParaRPr lang="en-US" sz="1200" b="0" dirty="0"/>
        </a:p>
      </dgm:t>
    </dgm:pt>
    <dgm:pt modelId="{5E6E967C-60F4-4A0A-A0C7-AA2398B66A24}" type="parTrans" cxnId="{AF83EA1A-A89A-41FC-88A4-34FA7FBF9A14}">
      <dgm:prSet/>
      <dgm:spPr/>
      <dgm:t>
        <a:bodyPr/>
        <a:lstStyle/>
        <a:p>
          <a:endParaRPr lang="en-US"/>
        </a:p>
      </dgm:t>
    </dgm:pt>
    <dgm:pt modelId="{BFD9E6E9-79D4-4044-A162-52239BAF4CC8}" type="sibTrans" cxnId="{AF83EA1A-A89A-41FC-88A4-34FA7FBF9A14}">
      <dgm:prSet/>
      <dgm:spPr/>
      <dgm:t>
        <a:bodyPr/>
        <a:lstStyle/>
        <a:p>
          <a:endParaRPr lang="en-US"/>
        </a:p>
      </dgm:t>
    </dgm:pt>
    <dgm:pt modelId="{FDF31A7D-6B27-4A32-92F3-5A22AAAD1D52}">
      <dgm:prSet phldrT="[Text]" custT="1"/>
      <dgm:spPr/>
      <dgm:t>
        <a:bodyPr/>
        <a:lstStyle/>
        <a:p>
          <a:pPr algn="l"/>
          <a:r>
            <a:rPr lang="en-US" sz="1200" b="1" u="sng" dirty="0" smtClean="0"/>
            <a:t>LEVEL 5 </a:t>
          </a:r>
          <a:r>
            <a:rPr lang="en-US" sz="1200" dirty="0" smtClean="0"/>
            <a:t>Non-SCI security personnel at echelons subordinate to Level 4 at a particular geographic location (installation, base, post, naval vessel). PSM - Net is determined by the responsible Security Officer or designee. (Read and Write Access - NACLC/ANACI/T3/T3R) </a:t>
          </a:r>
          <a:endParaRPr lang="en-US" sz="1200" b="0" dirty="0"/>
        </a:p>
      </dgm:t>
    </dgm:pt>
    <dgm:pt modelId="{F44E32F3-0739-4123-A936-8953E26835DF}" type="sibTrans" cxnId="{FA5DF1B7-3355-455B-99D2-5BCF03E8B32F}">
      <dgm:prSet/>
      <dgm:spPr/>
      <dgm:t>
        <a:bodyPr/>
        <a:lstStyle/>
        <a:p>
          <a:endParaRPr lang="en-US"/>
        </a:p>
      </dgm:t>
    </dgm:pt>
    <dgm:pt modelId="{9F90FBBC-3832-40DF-A040-A7FC83D1549C}" type="parTrans" cxnId="{FA5DF1B7-3355-455B-99D2-5BCF03E8B32F}">
      <dgm:prSet/>
      <dgm:spPr/>
      <dgm:t>
        <a:bodyPr/>
        <a:lstStyle/>
        <a:p>
          <a:endParaRPr lang="en-US"/>
        </a:p>
      </dgm:t>
    </dgm:pt>
    <dgm:pt modelId="{493BFDC8-73DA-4C2A-8CF5-096106C332E9}">
      <dgm:prSet phldrT="[Text]" custT="1"/>
      <dgm:spPr/>
      <dgm:t>
        <a:bodyPr/>
        <a:lstStyle/>
        <a:p>
          <a:pPr algn="l"/>
          <a:r>
            <a:rPr lang="en-US" sz="1200" b="1" u="sng" dirty="0" smtClean="0"/>
            <a:t>LEVEL 6 </a:t>
          </a:r>
          <a:r>
            <a:rPr lang="en-US" sz="1200" dirty="0" smtClean="0"/>
            <a:t>Unit security manager (additional duty) responsible for security functions as determined by responsible senior security official. (Read and Write Access - NACLC/T3/T3R/ANACI)</a:t>
          </a:r>
          <a:endParaRPr lang="en-US" sz="1200" b="0" dirty="0"/>
        </a:p>
      </dgm:t>
    </dgm:pt>
    <dgm:pt modelId="{549DBF66-14BD-464D-8922-942B1E1A684D}" type="parTrans" cxnId="{BC006E46-F9A6-400E-A47A-2018A0B693DE}">
      <dgm:prSet/>
      <dgm:spPr/>
      <dgm:t>
        <a:bodyPr/>
        <a:lstStyle/>
        <a:p>
          <a:endParaRPr lang="en-US"/>
        </a:p>
      </dgm:t>
    </dgm:pt>
    <dgm:pt modelId="{2C624671-569C-4E16-82A9-73D0FC1BC461}" type="sibTrans" cxnId="{BC006E46-F9A6-400E-A47A-2018A0B693DE}">
      <dgm:prSet/>
      <dgm:spPr/>
      <dgm:t>
        <a:bodyPr/>
        <a:lstStyle/>
        <a:p>
          <a:endParaRPr lang="en-US"/>
        </a:p>
      </dgm:t>
    </dgm:pt>
    <dgm:pt modelId="{6C36533C-4336-4A95-97D9-A94169DAEB25}">
      <dgm:prSet phldrT="[Text]" custT="1"/>
      <dgm:spPr/>
      <dgm:t>
        <a:bodyPr/>
        <a:lstStyle/>
        <a:p>
          <a:pPr algn="l"/>
          <a:r>
            <a:rPr lang="en-US" sz="1200" b="1" dirty="0" smtClean="0"/>
            <a:t>LEVEL 7 </a:t>
          </a:r>
          <a:r>
            <a:rPr lang="en-US" sz="1200" dirty="0" smtClean="0"/>
            <a:t>Non-SCI Entry control personnel. Individuals who grant access to installations, buildings, etc. Varies according to organizations. (Read Access - NACLC/T3/T3R/ANACI)</a:t>
          </a:r>
          <a:endParaRPr lang="en-US" sz="1200" b="0" dirty="0"/>
        </a:p>
      </dgm:t>
    </dgm:pt>
    <dgm:pt modelId="{A1B4B425-0F74-4048-A57A-C38FD6DEECA0}" type="parTrans" cxnId="{D80BCB03-B25D-49A7-B2F7-45697FA0704B}">
      <dgm:prSet/>
      <dgm:spPr/>
      <dgm:t>
        <a:bodyPr/>
        <a:lstStyle/>
        <a:p>
          <a:endParaRPr lang="en-US"/>
        </a:p>
      </dgm:t>
    </dgm:pt>
    <dgm:pt modelId="{9CB4609A-578B-4C06-BD58-18DC1E8EC49D}" type="sibTrans" cxnId="{D80BCB03-B25D-49A7-B2F7-45697FA0704B}">
      <dgm:prSet/>
      <dgm:spPr/>
      <dgm:t>
        <a:bodyPr/>
        <a:lstStyle/>
        <a:p>
          <a:endParaRPr lang="en-US"/>
        </a:p>
      </dgm:t>
    </dgm:pt>
    <dgm:pt modelId="{2C1C2F12-A860-442F-925A-36B45984D3FC}">
      <dgm:prSet phldrT="[Text]" custT="1"/>
      <dgm:spPr/>
      <dgm:t>
        <a:bodyPr/>
        <a:lstStyle/>
        <a:p>
          <a:pPr algn="l"/>
          <a:r>
            <a:rPr lang="en-US" sz="1200" b="1" dirty="0" smtClean="0"/>
            <a:t>LEVEL 8 </a:t>
          </a:r>
          <a:r>
            <a:rPr lang="en-US" sz="1200" dirty="0" smtClean="0"/>
            <a:t>CI Entry control personnel. Individuals who grant access to SCIF installations, buildings, etc. Varies according to organizations. (Read Access - SSBI)</a:t>
          </a:r>
          <a:endParaRPr lang="en-US" sz="1200" b="0" dirty="0"/>
        </a:p>
      </dgm:t>
    </dgm:pt>
    <dgm:pt modelId="{66BFFB05-BD49-4CA7-9F42-4F50162F37A1}" type="parTrans" cxnId="{8EAD72D8-0273-4550-A0D9-8F7AB7A78C3E}">
      <dgm:prSet/>
      <dgm:spPr/>
      <dgm:t>
        <a:bodyPr/>
        <a:lstStyle/>
        <a:p>
          <a:endParaRPr lang="en-US"/>
        </a:p>
      </dgm:t>
    </dgm:pt>
    <dgm:pt modelId="{628425AB-1635-44BB-922F-65E87030AD70}" type="sibTrans" cxnId="{8EAD72D8-0273-4550-A0D9-8F7AB7A78C3E}">
      <dgm:prSet/>
      <dgm:spPr/>
      <dgm:t>
        <a:bodyPr/>
        <a:lstStyle/>
        <a:p>
          <a:endParaRPr lang="en-US"/>
        </a:p>
      </dgm:t>
    </dgm:pt>
    <dgm:pt modelId="{88D81CA0-717E-4634-87C1-B51CD204A61E}">
      <dgm:prSet phldrT="[Text]" custT="1"/>
      <dgm:spPr/>
      <dgm:t>
        <a:bodyPr/>
        <a:lstStyle/>
        <a:p>
          <a:pPr algn="l"/>
          <a:r>
            <a:rPr lang="en-US" sz="1200" b="1" dirty="0" smtClean="0"/>
            <a:t>LEVEL 10 </a:t>
          </a:r>
          <a:r>
            <a:rPr lang="en-US" sz="1200" dirty="0" smtClean="0"/>
            <a:t>Visitor Management. Level 10 users will have the same view of the JCAVS Person Summary as a JCAVS Level 7 User. They will receive Visit Notifications when their SMO is being notified of a visit. A Level 10 User may not be an Account Manager, create or delete an account at any level</a:t>
          </a:r>
          <a:endParaRPr lang="en-US" sz="1200" b="0" dirty="0"/>
        </a:p>
      </dgm:t>
    </dgm:pt>
    <dgm:pt modelId="{E0585D94-5083-4D5C-BE5F-4CA241F751DF}" type="parTrans" cxnId="{D1EA8BCC-D0C2-45C4-8A44-FC43E8F107EB}">
      <dgm:prSet/>
      <dgm:spPr/>
      <dgm:t>
        <a:bodyPr/>
        <a:lstStyle/>
        <a:p>
          <a:endParaRPr lang="en-US"/>
        </a:p>
      </dgm:t>
    </dgm:pt>
    <dgm:pt modelId="{96D8980E-F2BD-42D7-99D4-5A6C3CF0550B}" type="sibTrans" cxnId="{D1EA8BCC-D0C2-45C4-8A44-FC43E8F107EB}">
      <dgm:prSet/>
      <dgm:spPr/>
      <dgm:t>
        <a:bodyPr/>
        <a:lstStyle/>
        <a:p>
          <a:endParaRPr lang="en-US"/>
        </a:p>
      </dgm:t>
    </dgm:pt>
    <dgm:pt modelId="{66D52648-248D-4776-ADFD-BCD75365871D}" type="pres">
      <dgm:prSet presAssocID="{AFA5D5BD-EA02-4110-933C-B02D5E4794E4}" presName="compositeShape" presStyleCnt="0">
        <dgm:presLayoutVars>
          <dgm:dir/>
          <dgm:resizeHandles/>
        </dgm:presLayoutVars>
      </dgm:prSet>
      <dgm:spPr/>
      <dgm:t>
        <a:bodyPr/>
        <a:lstStyle/>
        <a:p>
          <a:endParaRPr lang="en-US"/>
        </a:p>
      </dgm:t>
    </dgm:pt>
    <dgm:pt modelId="{B0C364DC-3132-45D0-911D-8E20F949D008}" type="pres">
      <dgm:prSet presAssocID="{AFA5D5BD-EA02-4110-933C-B02D5E4794E4}" presName="pyramid" presStyleLbl="node1" presStyleIdx="0" presStyleCnt="1" custScaleX="138379" custLinFactNeighborX="15050"/>
      <dgm:spPr/>
    </dgm:pt>
    <dgm:pt modelId="{D8BFCAD8-EA0A-48F2-9E02-DDE1C296C309}" type="pres">
      <dgm:prSet presAssocID="{AFA5D5BD-EA02-4110-933C-B02D5E4794E4}" presName="theList" presStyleCnt="0"/>
      <dgm:spPr/>
    </dgm:pt>
    <dgm:pt modelId="{1277A407-DF60-485A-963A-2B7591FD913F}" type="pres">
      <dgm:prSet presAssocID="{73219CFC-C866-481D-BDF7-46E621128B3C}" presName="aNode" presStyleLbl="fgAcc1" presStyleIdx="0" presStyleCnt="8" custScaleX="225529" custLinFactNeighborX="-27444">
        <dgm:presLayoutVars>
          <dgm:bulletEnabled val="1"/>
        </dgm:presLayoutVars>
      </dgm:prSet>
      <dgm:spPr/>
      <dgm:t>
        <a:bodyPr/>
        <a:lstStyle/>
        <a:p>
          <a:endParaRPr lang="en-US"/>
        </a:p>
      </dgm:t>
    </dgm:pt>
    <dgm:pt modelId="{E1A0191F-1C40-4A97-BA34-EBF95B0C3B08}" type="pres">
      <dgm:prSet presAssocID="{73219CFC-C866-481D-BDF7-46E621128B3C}" presName="aSpace" presStyleCnt="0"/>
      <dgm:spPr/>
    </dgm:pt>
    <dgm:pt modelId="{9C0F7CA1-3B13-41CC-B176-47FB33C161A6}" type="pres">
      <dgm:prSet presAssocID="{92389A2A-E9E1-442D-8A24-154D48347EE2}" presName="aNode" presStyleLbl="fgAcc1" presStyleIdx="1" presStyleCnt="8" custScaleX="225529" custLinFactNeighborX="-27444" custLinFactNeighborY="78725">
        <dgm:presLayoutVars>
          <dgm:bulletEnabled val="1"/>
        </dgm:presLayoutVars>
      </dgm:prSet>
      <dgm:spPr/>
      <dgm:t>
        <a:bodyPr/>
        <a:lstStyle/>
        <a:p>
          <a:endParaRPr lang="en-US"/>
        </a:p>
      </dgm:t>
    </dgm:pt>
    <dgm:pt modelId="{CDCC7CF1-D9E9-4852-8847-C235B7D2D5BC}" type="pres">
      <dgm:prSet presAssocID="{92389A2A-E9E1-442D-8A24-154D48347EE2}" presName="aSpace" presStyleCnt="0"/>
      <dgm:spPr/>
    </dgm:pt>
    <dgm:pt modelId="{FA66E984-5BAA-47B6-B12E-AF6B01C2C5FD}" type="pres">
      <dgm:prSet presAssocID="{AC214DFE-4249-4660-A509-F0146A8486DD}" presName="aNode" presStyleLbl="fgAcc1" presStyleIdx="2" presStyleCnt="8" custScaleX="225529" custLinFactY="7181" custLinFactNeighborX="-27444" custLinFactNeighborY="100000">
        <dgm:presLayoutVars>
          <dgm:bulletEnabled val="1"/>
        </dgm:presLayoutVars>
      </dgm:prSet>
      <dgm:spPr/>
      <dgm:t>
        <a:bodyPr/>
        <a:lstStyle/>
        <a:p>
          <a:endParaRPr lang="en-US"/>
        </a:p>
      </dgm:t>
    </dgm:pt>
    <dgm:pt modelId="{5F2B0A4B-F2BF-4049-AB21-4935EAF082FF}" type="pres">
      <dgm:prSet presAssocID="{AC214DFE-4249-4660-A509-F0146A8486DD}" presName="aSpace" presStyleCnt="0"/>
      <dgm:spPr/>
    </dgm:pt>
    <dgm:pt modelId="{CE3B583E-98E6-43FC-B997-57F42E4F6F1B}" type="pres">
      <dgm:prSet presAssocID="{FDF31A7D-6B27-4A32-92F3-5A22AAAD1D52}" presName="aNode" presStyleLbl="fgAcc1" presStyleIdx="3" presStyleCnt="8" custScaleX="225529" custLinFactY="17021" custLinFactNeighborX="-27444" custLinFactNeighborY="100000">
        <dgm:presLayoutVars>
          <dgm:bulletEnabled val="1"/>
        </dgm:presLayoutVars>
      </dgm:prSet>
      <dgm:spPr/>
      <dgm:t>
        <a:bodyPr/>
        <a:lstStyle/>
        <a:p>
          <a:endParaRPr lang="en-US"/>
        </a:p>
      </dgm:t>
    </dgm:pt>
    <dgm:pt modelId="{4370F064-D609-4B5A-9DA7-A7769DC7882E}" type="pres">
      <dgm:prSet presAssocID="{FDF31A7D-6B27-4A32-92F3-5A22AAAD1D52}" presName="aSpace" presStyleCnt="0"/>
      <dgm:spPr/>
    </dgm:pt>
    <dgm:pt modelId="{FF333EB9-6102-4CA2-BF4C-B8D44E2AB169}" type="pres">
      <dgm:prSet presAssocID="{493BFDC8-73DA-4C2A-8CF5-096106C332E9}" presName="aNode" presStyleLbl="fgAcc1" presStyleIdx="4" presStyleCnt="8" custScaleX="225529" custLinFactY="26861" custLinFactNeighborX="-27444" custLinFactNeighborY="100000">
        <dgm:presLayoutVars>
          <dgm:bulletEnabled val="1"/>
        </dgm:presLayoutVars>
      </dgm:prSet>
      <dgm:spPr/>
      <dgm:t>
        <a:bodyPr/>
        <a:lstStyle/>
        <a:p>
          <a:endParaRPr lang="en-US"/>
        </a:p>
      </dgm:t>
    </dgm:pt>
    <dgm:pt modelId="{81202935-7F34-4D9E-9245-68803D6A7919}" type="pres">
      <dgm:prSet presAssocID="{493BFDC8-73DA-4C2A-8CF5-096106C332E9}" presName="aSpace" presStyleCnt="0"/>
      <dgm:spPr/>
    </dgm:pt>
    <dgm:pt modelId="{94DD520E-073D-4FF1-9A38-FDCAF8211B76}" type="pres">
      <dgm:prSet presAssocID="{6C36533C-4336-4A95-97D9-A94169DAEB25}" presName="aNode" presStyleLbl="fgAcc1" presStyleIdx="5" presStyleCnt="8" custScaleX="225529" custLinFactY="36701" custLinFactNeighborX="-27444" custLinFactNeighborY="100000">
        <dgm:presLayoutVars>
          <dgm:bulletEnabled val="1"/>
        </dgm:presLayoutVars>
      </dgm:prSet>
      <dgm:spPr/>
      <dgm:t>
        <a:bodyPr/>
        <a:lstStyle/>
        <a:p>
          <a:endParaRPr lang="en-US"/>
        </a:p>
      </dgm:t>
    </dgm:pt>
    <dgm:pt modelId="{38AF0390-CE69-48F9-B39B-B1B64C2BB5A8}" type="pres">
      <dgm:prSet presAssocID="{6C36533C-4336-4A95-97D9-A94169DAEB25}" presName="aSpace" presStyleCnt="0"/>
      <dgm:spPr/>
    </dgm:pt>
    <dgm:pt modelId="{685C4A04-BADB-4FE3-A1DA-D37E15472FB2}" type="pres">
      <dgm:prSet presAssocID="{2C1C2F12-A860-442F-925A-36B45984D3FC}" presName="aNode" presStyleLbl="fgAcc1" presStyleIdx="6" presStyleCnt="8" custScaleX="225529" custLinFactY="46541" custLinFactNeighborX="-27444" custLinFactNeighborY="100000">
        <dgm:presLayoutVars>
          <dgm:bulletEnabled val="1"/>
        </dgm:presLayoutVars>
      </dgm:prSet>
      <dgm:spPr/>
      <dgm:t>
        <a:bodyPr/>
        <a:lstStyle/>
        <a:p>
          <a:endParaRPr lang="en-US"/>
        </a:p>
      </dgm:t>
    </dgm:pt>
    <dgm:pt modelId="{4E50EE36-ABC6-4410-B586-11A77EDDB19E}" type="pres">
      <dgm:prSet presAssocID="{2C1C2F12-A860-442F-925A-36B45984D3FC}" presName="aSpace" presStyleCnt="0"/>
      <dgm:spPr/>
    </dgm:pt>
    <dgm:pt modelId="{58D46490-738C-405D-BBC1-F77F70221614}" type="pres">
      <dgm:prSet presAssocID="{88D81CA0-717E-4634-87C1-B51CD204A61E}" presName="aNode" presStyleLbl="fgAcc1" presStyleIdx="7" presStyleCnt="8" custScaleX="225529" custLinFactY="56381" custLinFactNeighborX="-27444" custLinFactNeighborY="100000">
        <dgm:presLayoutVars>
          <dgm:bulletEnabled val="1"/>
        </dgm:presLayoutVars>
      </dgm:prSet>
      <dgm:spPr/>
      <dgm:t>
        <a:bodyPr/>
        <a:lstStyle/>
        <a:p>
          <a:endParaRPr lang="en-US"/>
        </a:p>
      </dgm:t>
    </dgm:pt>
    <dgm:pt modelId="{FD420AFC-44F4-465A-8DC6-B60A2D4CDAB8}" type="pres">
      <dgm:prSet presAssocID="{88D81CA0-717E-4634-87C1-B51CD204A61E}" presName="aSpace" presStyleCnt="0"/>
      <dgm:spPr/>
    </dgm:pt>
  </dgm:ptLst>
  <dgm:cxnLst>
    <dgm:cxn modelId="{962F9AA0-2596-4583-B171-76C4D334094B}" type="presOf" srcId="{88D81CA0-717E-4634-87C1-B51CD204A61E}" destId="{58D46490-738C-405D-BBC1-F77F70221614}" srcOrd="0" destOrd="0" presId="urn:microsoft.com/office/officeart/2005/8/layout/pyramid2"/>
    <dgm:cxn modelId="{1564E8EA-8B54-4185-BB5A-0E17D25FE291}" type="presOf" srcId="{73219CFC-C866-481D-BDF7-46E621128B3C}" destId="{1277A407-DF60-485A-963A-2B7591FD913F}" srcOrd="0" destOrd="0" presId="urn:microsoft.com/office/officeart/2005/8/layout/pyramid2"/>
    <dgm:cxn modelId="{D1EA8BCC-D0C2-45C4-8A44-FC43E8F107EB}" srcId="{AFA5D5BD-EA02-4110-933C-B02D5E4794E4}" destId="{88D81CA0-717E-4634-87C1-B51CD204A61E}" srcOrd="7" destOrd="0" parTransId="{E0585D94-5083-4D5C-BE5F-4CA241F751DF}" sibTransId="{96D8980E-F2BD-42D7-99D4-5A6C3CF0550B}"/>
    <dgm:cxn modelId="{D4861CEA-2C9C-4575-B531-A17E758DE587}" type="presOf" srcId="{2C1C2F12-A860-442F-925A-36B45984D3FC}" destId="{685C4A04-BADB-4FE3-A1DA-D37E15472FB2}" srcOrd="0" destOrd="0" presId="urn:microsoft.com/office/officeart/2005/8/layout/pyramid2"/>
    <dgm:cxn modelId="{FA5DF1B7-3355-455B-99D2-5BCF03E8B32F}" srcId="{AFA5D5BD-EA02-4110-933C-B02D5E4794E4}" destId="{FDF31A7D-6B27-4A32-92F3-5A22AAAD1D52}" srcOrd="3" destOrd="0" parTransId="{9F90FBBC-3832-40DF-A040-A7FC83D1549C}" sibTransId="{F44E32F3-0739-4123-A936-8953E26835DF}"/>
    <dgm:cxn modelId="{EC439C87-D522-47D7-979F-94C2008B1C6F}" srcId="{AFA5D5BD-EA02-4110-933C-B02D5E4794E4}" destId="{73219CFC-C866-481D-BDF7-46E621128B3C}" srcOrd="0" destOrd="0" parTransId="{D013BE58-2D6E-4C10-AC8C-F6DDEDC3518B}" sibTransId="{4223A351-5ADF-43F9-8571-D334F55E0BA2}"/>
    <dgm:cxn modelId="{AF83EA1A-A89A-41FC-88A4-34FA7FBF9A14}" srcId="{AFA5D5BD-EA02-4110-933C-B02D5E4794E4}" destId="{AC214DFE-4249-4660-A509-F0146A8486DD}" srcOrd="2" destOrd="0" parTransId="{5E6E967C-60F4-4A0A-A0C7-AA2398B66A24}" sibTransId="{BFD9E6E9-79D4-4044-A162-52239BAF4CC8}"/>
    <dgm:cxn modelId="{1E80BEFC-E543-4600-93B9-3F50729322AF}" type="presOf" srcId="{493BFDC8-73DA-4C2A-8CF5-096106C332E9}" destId="{FF333EB9-6102-4CA2-BF4C-B8D44E2AB169}" srcOrd="0" destOrd="0" presId="urn:microsoft.com/office/officeart/2005/8/layout/pyramid2"/>
    <dgm:cxn modelId="{A6F0BF23-81FE-4C36-923A-CD39FCC07059}" type="presOf" srcId="{6C36533C-4336-4A95-97D9-A94169DAEB25}" destId="{94DD520E-073D-4FF1-9A38-FDCAF8211B76}" srcOrd="0" destOrd="0" presId="urn:microsoft.com/office/officeart/2005/8/layout/pyramid2"/>
    <dgm:cxn modelId="{8EAD72D8-0273-4550-A0D9-8F7AB7A78C3E}" srcId="{AFA5D5BD-EA02-4110-933C-B02D5E4794E4}" destId="{2C1C2F12-A860-442F-925A-36B45984D3FC}" srcOrd="6" destOrd="0" parTransId="{66BFFB05-BD49-4CA7-9F42-4F50162F37A1}" sibTransId="{628425AB-1635-44BB-922F-65E87030AD70}"/>
    <dgm:cxn modelId="{E0A931C8-486A-49FA-A5B5-1F9210BF00F7}" type="presOf" srcId="{AFA5D5BD-EA02-4110-933C-B02D5E4794E4}" destId="{66D52648-248D-4776-ADFD-BCD75365871D}" srcOrd="0" destOrd="0" presId="urn:microsoft.com/office/officeart/2005/8/layout/pyramid2"/>
    <dgm:cxn modelId="{D80BCB03-B25D-49A7-B2F7-45697FA0704B}" srcId="{AFA5D5BD-EA02-4110-933C-B02D5E4794E4}" destId="{6C36533C-4336-4A95-97D9-A94169DAEB25}" srcOrd="5" destOrd="0" parTransId="{A1B4B425-0F74-4048-A57A-C38FD6DEECA0}" sibTransId="{9CB4609A-578B-4C06-BD58-18DC1E8EC49D}"/>
    <dgm:cxn modelId="{BC006E46-F9A6-400E-A47A-2018A0B693DE}" srcId="{AFA5D5BD-EA02-4110-933C-B02D5E4794E4}" destId="{493BFDC8-73DA-4C2A-8CF5-096106C332E9}" srcOrd="4" destOrd="0" parTransId="{549DBF66-14BD-464D-8922-942B1E1A684D}" sibTransId="{2C624671-569C-4E16-82A9-73D0FC1BC461}"/>
    <dgm:cxn modelId="{B6F60D8B-7BAF-450B-8A36-F1C503063C45}" type="presOf" srcId="{FDF31A7D-6B27-4A32-92F3-5A22AAAD1D52}" destId="{CE3B583E-98E6-43FC-B997-57F42E4F6F1B}" srcOrd="0" destOrd="0" presId="urn:microsoft.com/office/officeart/2005/8/layout/pyramid2"/>
    <dgm:cxn modelId="{0897A5CF-83A3-4076-921A-F36465718F22}" type="presOf" srcId="{92389A2A-E9E1-442D-8A24-154D48347EE2}" destId="{9C0F7CA1-3B13-41CC-B176-47FB33C161A6}" srcOrd="0" destOrd="0" presId="urn:microsoft.com/office/officeart/2005/8/layout/pyramid2"/>
    <dgm:cxn modelId="{5AF5BAE5-164E-4585-B4B8-DD250C87EB00}" srcId="{AFA5D5BD-EA02-4110-933C-B02D5E4794E4}" destId="{92389A2A-E9E1-442D-8A24-154D48347EE2}" srcOrd="1" destOrd="0" parTransId="{C44D789C-712E-4490-A22D-DABD06C2EAB9}" sibTransId="{7CCB931D-39C0-484D-A360-84C1E07D1549}"/>
    <dgm:cxn modelId="{59A9CD8E-E170-46E5-AC85-DFB08392D886}" type="presOf" srcId="{AC214DFE-4249-4660-A509-F0146A8486DD}" destId="{FA66E984-5BAA-47B6-B12E-AF6B01C2C5FD}" srcOrd="0" destOrd="0" presId="urn:microsoft.com/office/officeart/2005/8/layout/pyramid2"/>
    <dgm:cxn modelId="{45EFA321-AB54-4374-B4A5-3859173C04FD}" type="presParOf" srcId="{66D52648-248D-4776-ADFD-BCD75365871D}" destId="{B0C364DC-3132-45D0-911D-8E20F949D008}" srcOrd="0" destOrd="0" presId="urn:microsoft.com/office/officeart/2005/8/layout/pyramid2"/>
    <dgm:cxn modelId="{1C4B195F-43DA-4546-8F5B-B8A9FAAAEFA7}" type="presParOf" srcId="{66D52648-248D-4776-ADFD-BCD75365871D}" destId="{D8BFCAD8-EA0A-48F2-9E02-DDE1C296C309}" srcOrd="1" destOrd="0" presId="urn:microsoft.com/office/officeart/2005/8/layout/pyramid2"/>
    <dgm:cxn modelId="{13927574-CB96-457A-BDF0-81659C5F9C14}" type="presParOf" srcId="{D8BFCAD8-EA0A-48F2-9E02-DDE1C296C309}" destId="{1277A407-DF60-485A-963A-2B7591FD913F}" srcOrd="0" destOrd="0" presId="urn:microsoft.com/office/officeart/2005/8/layout/pyramid2"/>
    <dgm:cxn modelId="{112F3EF5-D39E-4F2B-9560-6FC5FE028536}" type="presParOf" srcId="{D8BFCAD8-EA0A-48F2-9E02-DDE1C296C309}" destId="{E1A0191F-1C40-4A97-BA34-EBF95B0C3B08}" srcOrd="1" destOrd="0" presId="urn:microsoft.com/office/officeart/2005/8/layout/pyramid2"/>
    <dgm:cxn modelId="{5E3C1D55-D00C-4012-A425-C23807A103A6}" type="presParOf" srcId="{D8BFCAD8-EA0A-48F2-9E02-DDE1C296C309}" destId="{9C0F7CA1-3B13-41CC-B176-47FB33C161A6}" srcOrd="2" destOrd="0" presId="urn:microsoft.com/office/officeart/2005/8/layout/pyramid2"/>
    <dgm:cxn modelId="{E3E1CFAB-11BF-4A41-93C2-97E3F5C2986C}" type="presParOf" srcId="{D8BFCAD8-EA0A-48F2-9E02-DDE1C296C309}" destId="{CDCC7CF1-D9E9-4852-8847-C235B7D2D5BC}" srcOrd="3" destOrd="0" presId="urn:microsoft.com/office/officeart/2005/8/layout/pyramid2"/>
    <dgm:cxn modelId="{302481BC-1588-480C-AD51-DFCC7B08556A}" type="presParOf" srcId="{D8BFCAD8-EA0A-48F2-9E02-DDE1C296C309}" destId="{FA66E984-5BAA-47B6-B12E-AF6B01C2C5FD}" srcOrd="4" destOrd="0" presId="urn:microsoft.com/office/officeart/2005/8/layout/pyramid2"/>
    <dgm:cxn modelId="{2DF0C949-9158-4115-B243-4B02CF5585E9}" type="presParOf" srcId="{D8BFCAD8-EA0A-48F2-9E02-DDE1C296C309}" destId="{5F2B0A4B-F2BF-4049-AB21-4935EAF082FF}" srcOrd="5" destOrd="0" presId="urn:microsoft.com/office/officeart/2005/8/layout/pyramid2"/>
    <dgm:cxn modelId="{F6C38FDD-C605-4312-8562-B1F0B46F9377}" type="presParOf" srcId="{D8BFCAD8-EA0A-48F2-9E02-DDE1C296C309}" destId="{CE3B583E-98E6-43FC-B997-57F42E4F6F1B}" srcOrd="6" destOrd="0" presId="urn:microsoft.com/office/officeart/2005/8/layout/pyramid2"/>
    <dgm:cxn modelId="{5C1A48F7-8C29-497B-B10F-2845C80D831D}" type="presParOf" srcId="{D8BFCAD8-EA0A-48F2-9E02-DDE1C296C309}" destId="{4370F064-D609-4B5A-9DA7-A7769DC7882E}" srcOrd="7" destOrd="0" presId="urn:microsoft.com/office/officeart/2005/8/layout/pyramid2"/>
    <dgm:cxn modelId="{EEBD9183-BB7C-4B7A-BC64-389135326456}" type="presParOf" srcId="{D8BFCAD8-EA0A-48F2-9E02-DDE1C296C309}" destId="{FF333EB9-6102-4CA2-BF4C-B8D44E2AB169}" srcOrd="8" destOrd="0" presId="urn:microsoft.com/office/officeart/2005/8/layout/pyramid2"/>
    <dgm:cxn modelId="{42A76BBF-BF7E-4FDF-9C89-FDB686C800EB}" type="presParOf" srcId="{D8BFCAD8-EA0A-48F2-9E02-DDE1C296C309}" destId="{81202935-7F34-4D9E-9245-68803D6A7919}" srcOrd="9" destOrd="0" presId="urn:microsoft.com/office/officeart/2005/8/layout/pyramid2"/>
    <dgm:cxn modelId="{6AC78C12-AF8D-4D87-8120-8D5F5401EE9E}" type="presParOf" srcId="{D8BFCAD8-EA0A-48F2-9E02-DDE1C296C309}" destId="{94DD520E-073D-4FF1-9A38-FDCAF8211B76}" srcOrd="10" destOrd="0" presId="urn:microsoft.com/office/officeart/2005/8/layout/pyramid2"/>
    <dgm:cxn modelId="{DD9E939D-4319-4387-82EC-ACE193B99915}" type="presParOf" srcId="{D8BFCAD8-EA0A-48F2-9E02-DDE1C296C309}" destId="{38AF0390-CE69-48F9-B39B-B1B64C2BB5A8}" srcOrd="11" destOrd="0" presId="urn:microsoft.com/office/officeart/2005/8/layout/pyramid2"/>
    <dgm:cxn modelId="{AD40D1E4-BE28-42B0-935D-94DD92A67B4B}" type="presParOf" srcId="{D8BFCAD8-EA0A-48F2-9E02-DDE1C296C309}" destId="{685C4A04-BADB-4FE3-A1DA-D37E15472FB2}" srcOrd="12" destOrd="0" presId="urn:microsoft.com/office/officeart/2005/8/layout/pyramid2"/>
    <dgm:cxn modelId="{AB59AF91-ABC0-4BB4-BE6E-6B5B3C397906}" type="presParOf" srcId="{D8BFCAD8-EA0A-48F2-9E02-DDE1C296C309}" destId="{4E50EE36-ABC6-4410-B586-11A77EDDB19E}" srcOrd="13" destOrd="0" presId="urn:microsoft.com/office/officeart/2005/8/layout/pyramid2"/>
    <dgm:cxn modelId="{E7ADFF16-024D-4E2F-86F4-57A06D4672EA}" type="presParOf" srcId="{D8BFCAD8-EA0A-48F2-9E02-DDE1C296C309}" destId="{58D46490-738C-405D-BBC1-F77F70221614}" srcOrd="14" destOrd="0" presId="urn:microsoft.com/office/officeart/2005/8/layout/pyramid2"/>
    <dgm:cxn modelId="{EF9CCB43-AFCE-4AA3-8E1B-56DEFE08372A}" type="presParOf" srcId="{D8BFCAD8-EA0A-48F2-9E02-DDE1C296C309}" destId="{FD420AFC-44F4-465A-8DC6-B60A2D4CDAB8}" srcOrd="1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179A9CE-6F8B-4B89-96C6-95BC23FF3684}" type="datetimeFigureOut">
              <a:rPr lang="en-US" smtClean="0"/>
              <a:t>7/20/2017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CA2FAE7-36E9-4D84-81A0-92139109C695}" type="slidenum">
              <a:rPr lang="en-US" smtClean="0"/>
              <a:t>‹#›</a:t>
            </a:fld>
            <a:endParaRPr lang="en-US"/>
          </a:p>
        </p:txBody>
      </p:sp>
    </p:spTree>
    <p:extLst>
      <p:ext uri="{BB962C8B-B14F-4D97-AF65-F5344CB8AC3E}">
        <p14:creationId xmlns:p14="http://schemas.microsoft.com/office/powerpoint/2010/main" val="268955698"/>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7DC5F7-331D-41AC-ADA0-744248FA0D1F}" type="datetimeFigureOut">
              <a:rPr lang="en-US" smtClean="0"/>
              <a:t>7/20/2017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9DACC8-407E-4E1F-A4D0-629A6ECF232A}" type="slidenum">
              <a:rPr lang="en-US" smtClean="0"/>
              <a:t>‹#›</a:t>
            </a:fld>
            <a:endParaRPr lang="en-US"/>
          </a:p>
        </p:txBody>
      </p:sp>
    </p:spTree>
    <p:extLst>
      <p:ext uri="{BB962C8B-B14F-4D97-AF65-F5344CB8AC3E}">
        <p14:creationId xmlns:p14="http://schemas.microsoft.com/office/powerpoint/2010/main" val="3338227815"/>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9DACC8-407E-4E1F-A4D0-629A6ECF232A}" type="slidenum">
              <a:rPr lang="en-US" smtClean="0"/>
              <a:t>3</a:t>
            </a:fld>
            <a:endParaRPr lang="en-US"/>
          </a:p>
        </p:txBody>
      </p:sp>
    </p:spTree>
    <p:extLst>
      <p:ext uri="{BB962C8B-B14F-4D97-AF65-F5344CB8AC3E}">
        <p14:creationId xmlns:p14="http://schemas.microsoft.com/office/powerpoint/2010/main" val="10791218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9DACC8-407E-4E1F-A4D0-629A6ECF232A}" type="slidenum">
              <a:rPr lang="en-US" smtClean="0"/>
              <a:t>14</a:t>
            </a:fld>
            <a:endParaRPr lang="en-US"/>
          </a:p>
        </p:txBody>
      </p:sp>
    </p:spTree>
    <p:extLst>
      <p:ext uri="{BB962C8B-B14F-4D97-AF65-F5344CB8AC3E}">
        <p14:creationId xmlns:p14="http://schemas.microsoft.com/office/powerpoint/2010/main" val="29883016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9DACC8-407E-4E1F-A4D0-629A6ECF232A}" type="slidenum">
              <a:rPr lang="en-US" smtClean="0"/>
              <a:t>15</a:t>
            </a:fld>
            <a:endParaRPr lang="en-US"/>
          </a:p>
        </p:txBody>
      </p:sp>
    </p:spTree>
    <p:extLst>
      <p:ext uri="{BB962C8B-B14F-4D97-AF65-F5344CB8AC3E}">
        <p14:creationId xmlns:p14="http://schemas.microsoft.com/office/powerpoint/2010/main" val="1735229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9DACC8-407E-4E1F-A4D0-629A6ECF232A}" type="slidenum">
              <a:rPr lang="en-US" smtClean="0"/>
              <a:t>16</a:t>
            </a:fld>
            <a:endParaRPr lang="en-US"/>
          </a:p>
        </p:txBody>
      </p:sp>
    </p:spTree>
    <p:extLst>
      <p:ext uri="{BB962C8B-B14F-4D97-AF65-F5344CB8AC3E}">
        <p14:creationId xmlns:p14="http://schemas.microsoft.com/office/powerpoint/2010/main" val="24692158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9DACC8-407E-4E1F-A4D0-629A6ECF232A}" type="slidenum">
              <a:rPr lang="en-US" smtClean="0"/>
              <a:t>17</a:t>
            </a:fld>
            <a:endParaRPr lang="en-US"/>
          </a:p>
        </p:txBody>
      </p:sp>
    </p:spTree>
    <p:extLst>
      <p:ext uri="{BB962C8B-B14F-4D97-AF65-F5344CB8AC3E}">
        <p14:creationId xmlns:p14="http://schemas.microsoft.com/office/powerpoint/2010/main" val="22966568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9DACC8-407E-4E1F-A4D0-629A6ECF232A}" type="slidenum">
              <a:rPr lang="en-US" smtClean="0"/>
              <a:t>18</a:t>
            </a:fld>
            <a:endParaRPr lang="en-US"/>
          </a:p>
        </p:txBody>
      </p:sp>
    </p:spTree>
    <p:extLst>
      <p:ext uri="{BB962C8B-B14F-4D97-AF65-F5344CB8AC3E}">
        <p14:creationId xmlns:p14="http://schemas.microsoft.com/office/powerpoint/2010/main" val="31925937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9DACC8-407E-4E1F-A4D0-629A6ECF232A}" type="slidenum">
              <a:rPr lang="en-US" smtClean="0"/>
              <a:t>23</a:t>
            </a:fld>
            <a:endParaRPr lang="en-US"/>
          </a:p>
        </p:txBody>
      </p:sp>
    </p:spTree>
    <p:extLst>
      <p:ext uri="{BB962C8B-B14F-4D97-AF65-F5344CB8AC3E}">
        <p14:creationId xmlns:p14="http://schemas.microsoft.com/office/powerpoint/2010/main" val="26309530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9DACC8-407E-4E1F-A4D0-629A6ECF232A}" type="slidenum">
              <a:rPr lang="en-US" smtClean="0"/>
              <a:t>32</a:t>
            </a:fld>
            <a:endParaRPr lang="en-US"/>
          </a:p>
        </p:txBody>
      </p:sp>
    </p:spTree>
    <p:extLst>
      <p:ext uri="{BB962C8B-B14F-4D97-AF65-F5344CB8AC3E}">
        <p14:creationId xmlns:p14="http://schemas.microsoft.com/office/powerpoint/2010/main" val="30654325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eaLnBrk="1" fontAlgn="auto" hangingPunct="1">
              <a:spcBef>
                <a:spcPts val="0"/>
              </a:spcBef>
              <a:spcAft>
                <a:spcPts val="0"/>
              </a:spcAft>
              <a:defRPr/>
            </a:pPr>
            <a:endParaRPr lang="en-US" dirty="0">
              <a:latin typeface="Arial" pitchFamily="34" charset="0"/>
              <a:cs typeface="Arial" pitchFamily="34" charset="0"/>
            </a:endParaRPr>
          </a:p>
        </p:txBody>
      </p:sp>
      <p:sp>
        <p:nvSpPr>
          <p:cNvPr id="302084" name="Slide Number Placeholder 3"/>
          <p:cNvSpPr>
            <a:spLocks noGrp="1"/>
          </p:cNvSpPr>
          <p:nvPr>
            <p:ph type="sldNum" sz="quarter" idx="5"/>
          </p:nvPr>
        </p:nvSpPr>
        <p:spPr>
          <a:noFill/>
        </p:spPr>
        <p:txBody>
          <a:bodyPr/>
          <a:lstStyle/>
          <a:p>
            <a:fld id="{22C8F851-05FE-484B-9510-F15E789AF8EE}" type="slidenum">
              <a:rPr lang="en-US" smtClean="0">
                <a:solidFill>
                  <a:srgbClr val="000000"/>
                </a:solidFill>
                <a:latin typeface="Arial" pitchFamily="34" charset="0"/>
              </a:rPr>
              <a:pPr/>
              <a:t>36</a:t>
            </a:fld>
            <a:endParaRPr lang="en-US" smtClean="0">
              <a:solidFill>
                <a:srgbClr val="000000"/>
              </a:solidFill>
              <a:latin typeface="Arial" pitchFamily="34" charset="0"/>
            </a:endParaRPr>
          </a:p>
        </p:txBody>
      </p:sp>
    </p:spTree>
    <p:extLst>
      <p:ext uri="{BB962C8B-B14F-4D97-AF65-F5344CB8AC3E}">
        <p14:creationId xmlns:p14="http://schemas.microsoft.com/office/powerpoint/2010/main" val="36258896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9DACC8-407E-4E1F-A4D0-629A6ECF232A}" type="slidenum">
              <a:rPr lang="en-US" smtClean="0"/>
              <a:t>42</a:t>
            </a:fld>
            <a:endParaRPr lang="en-US"/>
          </a:p>
        </p:txBody>
      </p:sp>
    </p:spTree>
    <p:extLst>
      <p:ext uri="{BB962C8B-B14F-4D97-AF65-F5344CB8AC3E}">
        <p14:creationId xmlns:p14="http://schemas.microsoft.com/office/powerpoint/2010/main" val="39559453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9DACC8-407E-4E1F-A4D0-629A6ECF232A}" type="slidenum">
              <a:rPr lang="en-US" smtClean="0"/>
              <a:t>4</a:t>
            </a:fld>
            <a:endParaRPr lang="en-US"/>
          </a:p>
        </p:txBody>
      </p:sp>
    </p:spTree>
    <p:extLst>
      <p:ext uri="{BB962C8B-B14F-4D97-AF65-F5344CB8AC3E}">
        <p14:creationId xmlns:p14="http://schemas.microsoft.com/office/powerpoint/2010/main" val="26373122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9DACC8-407E-4E1F-A4D0-629A6ECF232A}" type="slidenum">
              <a:rPr lang="en-US" smtClean="0"/>
              <a:t>5</a:t>
            </a:fld>
            <a:endParaRPr lang="en-US"/>
          </a:p>
        </p:txBody>
      </p:sp>
    </p:spTree>
    <p:extLst>
      <p:ext uri="{BB962C8B-B14F-4D97-AF65-F5344CB8AC3E}">
        <p14:creationId xmlns:p14="http://schemas.microsoft.com/office/powerpoint/2010/main" val="6436897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9DACC8-407E-4E1F-A4D0-629A6ECF232A}" type="slidenum">
              <a:rPr lang="en-US" smtClean="0"/>
              <a:t>6</a:t>
            </a:fld>
            <a:endParaRPr lang="en-US"/>
          </a:p>
        </p:txBody>
      </p:sp>
    </p:spTree>
    <p:extLst>
      <p:ext uri="{BB962C8B-B14F-4D97-AF65-F5344CB8AC3E}">
        <p14:creationId xmlns:p14="http://schemas.microsoft.com/office/powerpoint/2010/main" val="38255979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9DACC8-407E-4E1F-A4D0-629A6ECF232A}" type="slidenum">
              <a:rPr lang="en-US" smtClean="0"/>
              <a:t>7</a:t>
            </a:fld>
            <a:endParaRPr lang="en-US"/>
          </a:p>
        </p:txBody>
      </p:sp>
    </p:spTree>
    <p:extLst>
      <p:ext uri="{BB962C8B-B14F-4D97-AF65-F5344CB8AC3E}">
        <p14:creationId xmlns:p14="http://schemas.microsoft.com/office/powerpoint/2010/main" val="39392396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aseline="0" dirty="0" smtClean="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9DACC8-407E-4E1F-A4D0-629A6ECF232A}" type="slidenum">
              <a:rPr lang="en-US" smtClean="0"/>
              <a:t>9</a:t>
            </a:fld>
            <a:endParaRPr lang="en-US"/>
          </a:p>
        </p:txBody>
      </p:sp>
    </p:spTree>
    <p:extLst>
      <p:ext uri="{BB962C8B-B14F-4D97-AF65-F5344CB8AC3E}">
        <p14:creationId xmlns:p14="http://schemas.microsoft.com/office/powerpoint/2010/main" val="4732668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aseline="0" dirty="0" smtClean="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9DACC8-407E-4E1F-A4D0-629A6ECF232A}" type="slidenum">
              <a:rPr lang="en-US" smtClean="0"/>
              <a:t>10</a:t>
            </a:fld>
            <a:endParaRPr lang="en-US"/>
          </a:p>
        </p:txBody>
      </p:sp>
    </p:spTree>
    <p:extLst>
      <p:ext uri="{BB962C8B-B14F-4D97-AF65-F5344CB8AC3E}">
        <p14:creationId xmlns:p14="http://schemas.microsoft.com/office/powerpoint/2010/main" val="28986905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9DACC8-407E-4E1F-A4D0-629A6ECF232A}" type="slidenum">
              <a:rPr lang="en-US" smtClean="0"/>
              <a:t>12</a:t>
            </a:fld>
            <a:endParaRPr lang="en-US"/>
          </a:p>
        </p:txBody>
      </p:sp>
    </p:spTree>
    <p:extLst>
      <p:ext uri="{BB962C8B-B14F-4D97-AF65-F5344CB8AC3E}">
        <p14:creationId xmlns:p14="http://schemas.microsoft.com/office/powerpoint/2010/main" val="29976945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9DACC8-407E-4E1F-A4D0-629A6ECF232A}" type="slidenum">
              <a:rPr lang="en-US" smtClean="0"/>
              <a:t>13</a:t>
            </a:fld>
            <a:endParaRPr lang="en-US"/>
          </a:p>
        </p:txBody>
      </p:sp>
    </p:spTree>
    <p:extLst>
      <p:ext uri="{BB962C8B-B14F-4D97-AF65-F5344CB8AC3E}">
        <p14:creationId xmlns:p14="http://schemas.microsoft.com/office/powerpoint/2010/main" val="36877621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7172" name="Rectangle 4"/>
          <p:cNvSpPr>
            <a:spLocks noGrp="1" noChangeArrowheads="1"/>
          </p:cNvSpPr>
          <p:nvPr>
            <p:ph type="ctrTitle"/>
          </p:nvPr>
        </p:nvSpPr>
        <p:spPr>
          <a:xfrm>
            <a:off x="911463" y="1500188"/>
            <a:ext cx="10356372" cy="1143000"/>
          </a:xfrm>
        </p:spPr>
        <p:txBody>
          <a:bodyPr anchor="b"/>
          <a:lstStyle>
            <a:lvl1pPr algn="ctr" defTabSz="1170312">
              <a:lnSpc>
                <a:spcPct val="100000"/>
              </a:lnSpc>
              <a:defRPr sz="4400">
                <a:solidFill>
                  <a:srgbClr val="002F6C"/>
                </a:solidFill>
                <a:latin typeface="Arial"/>
                <a:cs typeface="Arial"/>
              </a:defRPr>
            </a:lvl1pPr>
          </a:lstStyle>
          <a:p>
            <a:r>
              <a:rPr lang="en-US" smtClean="0"/>
              <a:t>Click to edit Master title style</a:t>
            </a:r>
            <a:endParaRPr lang="en-US" dirty="0"/>
          </a:p>
        </p:txBody>
      </p:sp>
      <p:sp>
        <p:nvSpPr>
          <p:cNvPr id="7173" name="Rectangle 5"/>
          <p:cNvSpPr>
            <a:spLocks noGrp="1" noChangeArrowheads="1"/>
          </p:cNvSpPr>
          <p:nvPr>
            <p:ph type="subTitle" idx="1"/>
          </p:nvPr>
        </p:nvSpPr>
        <p:spPr>
          <a:xfrm>
            <a:off x="911463" y="3004167"/>
            <a:ext cx="10356372" cy="492443"/>
          </a:xfrm>
        </p:spPr>
        <p:txBody>
          <a:bodyPr anchor="ctr" anchorCtr="0"/>
          <a:lstStyle>
            <a:lvl1pPr marL="0" indent="0" algn="ctr">
              <a:spcBef>
                <a:spcPts val="0"/>
              </a:spcBef>
              <a:buFontTx/>
              <a:buNone/>
              <a:defRPr lang="en-US" sz="3200" b="1" dirty="0">
                <a:solidFill>
                  <a:schemeClr val="bg2"/>
                </a:solidFill>
                <a:effectLst/>
                <a:latin typeface="Arial"/>
                <a:ea typeface="ＭＳ Ｐゴシック" pitchFamily="-112" charset="-128"/>
                <a:cs typeface="Arial"/>
              </a:defRPr>
            </a:lvl1pPr>
          </a:lstStyle>
          <a:p>
            <a:r>
              <a:rPr lang="en-US" smtClean="0"/>
              <a:t>Click to edit Master subtitle style</a:t>
            </a:r>
            <a:endParaRPr lang="en-US" dirty="0"/>
          </a:p>
        </p:txBody>
      </p:sp>
      <p:sp>
        <p:nvSpPr>
          <p:cNvPr id="22" name="Text Placeholder 21"/>
          <p:cNvSpPr>
            <a:spLocks noGrp="1"/>
          </p:cNvSpPr>
          <p:nvPr>
            <p:ph type="body" sz="quarter" idx="10"/>
          </p:nvPr>
        </p:nvSpPr>
        <p:spPr>
          <a:xfrm>
            <a:off x="7637955" y="5409690"/>
            <a:ext cx="3629880" cy="276999"/>
          </a:xfrm>
        </p:spPr>
        <p:txBody>
          <a:bodyPr/>
          <a:lstStyle>
            <a:lvl1pPr marL="0" indent="0">
              <a:buNone/>
              <a:defRPr sz="1800"/>
            </a:lvl1pPr>
            <a:lvl2pPr marL="0" indent="0">
              <a:buNone/>
              <a:defRPr sz="2400"/>
            </a:lvl2pPr>
            <a:lvl3pPr marL="0" indent="0">
              <a:buNone/>
              <a:defRPr sz="2400"/>
            </a:lvl3pPr>
            <a:lvl4pPr marL="0" indent="0">
              <a:buNone/>
              <a:defRPr sz="2400"/>
            </a:lvl4pPr>
            <a:lvl5pPr marL="0" indent="0">
              <a:buNone/>
              <a:defRPr sz="2400"/>
            </a:lvl5pPr>
          </a:lstStyle>
          <a:p>
            <a:pPr lvl="0"/>
            <a:r>
              <a:rPr lang="en-US" smtClean="0"/>
              <a:t>Click to edit Master text styles</a:t>
            </a:r>
          </a:p>
        </p:txBody>
      </p:sp>
      <p:sp>
        <p:nvSpPr>
          <p:cNvPr id="23" name="Text Placeholder 21"/>
          <p:cNvSpPr>
            <a:spLocks noGrp="1"/>
          </p:cNvSpPr>
          <p:nvPr>
            <p:ph type="body" sz="quarter" idx="11"/>
          </p:nvPr>
        </p:nvSpPr>
        <p:spPr>
          <a:xfrm>
            <a:off x="7637955" y="5690904"/>
            <a:ext cx="3629880" cy="246221"/>
          </a:xfrm>
        </p:spPr>
        <p:txBody>
          <a:bodyPr/>
          <a:lstStyle>
            <a:lvl1pPr marL="0" indent="0">
              <a:buNone/>
              <a:defRPr sz="1600"/>
            </a:lvl1pPr>
            <a:lvl2pPr marL="0" indent="0">
              <a:buNone/>
              <a:defRPr sz="2400"/>
            </a:lvl2pPr>
            <a:lvl3pPr marL="0" indent="0">
              <a:buNone/>
              <a:defRPr sz="2400"/>
            </a:lvl3pPr>
            <a:lvl4pPr marL="0" indent="0">
              <a:buNone/>
              <a:defRPr sz="2400"/>
            </a:lvl4pPr>
            <a:lvl5pPr marL="0" indent="0">
              <a:buNone/>
              <a:defRPr sz="2400"/>
            </a:lvl5pPr>
          </a:lstStyle>
          <a:p>
            <a:pPr lvl="0"/>
            <a:r>
              <a:rPr lang="en-US" smtClean="0"/>
              <a:t>Click to edit Master text styles</a:t>
            </a:r>
          </a:p>
        </p:txBody>
      </p:sp>
      <p:sp>
        <p:nvSpPr>
          <p:cNvPr id="24" name="Text Placeholder 21"/>
          <p:cNvSpPr>
            <a:spLocks noGrp="1"/>
          </p:cNvSpPr>
          <p:nvPr>
            <p:ph type="body" sz="quarter" idx="12"/>
          </p:nvPr>
        </p:nvSpPr>
        <p:spPr>
          <a:xfrm>
            <a:off x="911463" y="3911600"/>
            <a:ext cx="10356372" cy="369332"/>
          </a:xfrm>
        </p:spPr>
        <p:txBody>
          <a:bodyPr wrap="square">
            <a:spAutoFit/>
          </a:bodyPr>
          <a:lstStyle>
            <a:lvl1pPr marL="0" indent="0" algn="ctr">
              <a:spcBef>
                <a:spcPts val="0"/>
              </a:spcBef>
              <a:buNone/>
              <a:defRPr sz="2400"/>
            </a:lvl1pPr>
            <a:lvl2pPr marL="0" indent="0" algn="ctr">
              <a:buNone/>
              <a:defRPr sz="2400"/>
            </a:lvl2pPr>
            <a:lvl3pPr marL="0" indent="0">
              <a:buNone/>
              <a:defRPr sz="2400"/>
            </a:lvl3pPr>
            <a:lvl4pPr marL="0" indent="0">
              <a:buNone/>
              <a:defRPr sz="2400"/>
            </a:lvl4pPr>
            <a:lvl5pPr marL="0" indent="0">
              <a:buNone/>
              <a:defRPr sz="2400"/>
            </a:lvl5pPr>
          </a:lstStyle>
          <a:p>
            <a:pPr lvl="0"/>
            <a:r>
              <a:rPr lang="en-US" smtClean="0"/>
              <a:t>Click to edit Master text styles</a:t>
            </a:r>
          </a:p>
        </p:txBody>
      </p:sp>
      <p:sp>
        <p:nvSpPr>
          <p:cNvPr id="9" name="Footer Placeholder 3"/>
          <p:cNvSpPr txBox="1">
            <a:spLocks/>
          </p:cNvSpPr>
          <p:nvPr/>
        </p:nvSpPr>
        <p:spPr>
          <a:xfrm>
            <a:off x="3190877" y="6546850"/>
            <a:ext cx="5831418" cy="247651"/>
          </a:xfrm>
          <a:prstGeom prst="rect">
            <a:avLst/>
          </a:prstGeom>
        </p:spPr>
        <p:txBody>
          <a:bodyPr lIns="121899" tIns="60949" rIns="121899" bIns="60949" anchor="ctr"/>
          <a:lstStyle>
            <a:defPPr>
              <a:defRPr lang="en-US"/>
            </a:defPPr>
            <a:lvl1pPr algn="ctr" rtl="0" eaLnBrk="0" fontAlgn="base" hangingPunct="0">
              <a:spcBef>
                <a:spcPct val="0"/>
              </a:spcBef>
              <a:spcAft>
                <a:spcPct val="0"/>
              </a:spcAft>
              <a:defRPr sz="800" b="0" kern="1200" cap="all">
                <a:solidFill>
                  <a:schemeClr val="tx1"/>
                </a:solidFill>
                <a:latin typeface="Arial" charset="0"/>
                <a:ea typeface="ＭＳ Ｐゴシック" pitchFamily="-112" charset="-128"/>
                <a:cs typeface="+mn-cs"/>
              </a:defRPr>
            </a:lvl1pPr>
            <a:lvl2pPr marL="457200" algn="l" rtl="0" eaLnBrk="0" fontAlgn="base" hangingPunct="0">
              <a:spcBef>
                <a:spcPct val="0"/>
              </a:spcBef>
              <a:spcAft>
                <a:spcPct val="0"/>
              </a:spcAft>
              <a:defRPr sz="2000" b="1" kern="1200">
                <a:solidFill>
                  <a:srgbClr val="FAFD00"/>
                </a:solidFill>
                <a:latin typeface="Arial" charset="0"/>
                <a:ea typeface="ＭＳ Ｐゴシック" pitchFamily="-112" charset="-128"/>
                <a:cs typeface="+mn-cs"/>
              </a:defRPr>
            </a:lvl2pPr>
            <a:lvl3pPr marL="914400" algn="l" rtl="0" eaLnBrk="0" fontAlgn="base" hangingPunct="0">
              <a:spcBef>
                <a:spcPct val="0"/>
              </a:spcBef>
              <a:spcAft>
                <a:spcPct val="0"/>
              </a:spcAft>
              <a:defRPr sz="2000" b="1" kern="1200">
                <a:solidFill>
                  <a:srgbClr val="FAFD00"/>
                </a:solidFill>
                <a:latin typeface="Arial" charset="0"/>
                <a:ea typeface="ＭＳ Ｐゴシック" pitchFamily="-112" charset="-128"/>
                <a:cs typeface="+mn-cs"/>
              </a:defRPr>
            </a:lvl3pPr>
            <a:lvl4pPr marL="1371600" algn="l" rtl="0" eaLnBrk="0" fontAlgn="base" hangingPunct="0">
              <a:spcBef>
                <a:spcPct val="0"/>
              </a:spcBef>
              <a:spcAft>
                <a:spcPct val="0"/>
              </a:spcAft>
              <a:defRPr sz="2000" b="1" kern="1200">
                <a:solidFill>
                  <a:srgbClr val="FAFD00"/>
                </a:solidFill>
                <a:latin typeface="Arial" charset="0"/>
                <a:ea typeface="ＭＳ Ｐゴシック" pitchFamily="-112" charset="-128"/>
                <a:cs typeface="+mn-cs"/>
              </a:defRPr>
            </a:lvl4pPr>
            <a:lvl5pPr marL="1828800" algn="l" rtl="0" eaLnBrk="0" fontAlgn="base" hangingPunct="0">
              <a:spcBef>
                <a:spcPct val="0"/>
              </a:spcBef>
              <a:spcAft>
                <a:spcPct val="0"/>
              </a:spcAft>
              <a:defRPr sz="2000" b="1" kern="1200">
                <a:solidFill>
                  <a:srgbClr val="FAFD00"/>
                </a:solidFill>
                <a:latin typeface="Arial" charset="0"/>
                <a:ea typeface="ＭＳ Ｐゴシック" pitchFamily="-112" charset="-128"/>
                <a:cs typeface="+mn-cs"/>
              </a:defRPr>
            </a:lvl5pPr>
            <a:lvl6pPr marL="2286000" algn="l" defTabSz="914400" rtl="0" eaLnBrk="1" latinLnBrk="0" hangingPunct="1">
              <a:defRPr sz="2000" b="1" kern="1200">
                <a:solidFill>
                  <a:srgbClr val="FAFD00"/>
                </a:solidFill>
                <a:latin typeface="Arial" charset="0"/>
                <a:ea typeface="ＭＳ Ｐゴシック" pitchFamily="-112" charset="-128"/>
                <a:cs typeface="+mn-cs"/>
              </a:defRPr>
            </a:lvl6pPr>
            <a:lvl7pPr marL="2743200" algn="l" defTabSz="914400" rtl="0" eaLnBrk="1" latinLnBrk="0" hangingPunct="1">
              <a:defRPr sz="2000" b="1" kern="1200">
                <a:solidFill>
                  <a:srgbClr val="FAFD00"/>
                </a:solidFill>
                <a:latin typeface="Arial" charset="0"/>
                <a:ea typeface="ＭＳ Ｐゴシック" pitchFamily="-112" charset="-128"/>
                <a:cs typeface="+mn-cs"/>
              </a:defRPr>
            </a:lvl7pPr>
            <a:lvl8pPr marL="3200400" algn="l" defTabSz="914400" rtl="0" eaLnBrk="1" latinLnBrk="0" hangingPunct="1">
              <a:defRPr sz="2000" b="1" kern="1200">
                <a:solidFill>
                  <a:srgbClr val="FAFD00"/>
                </a:solidFill>
                <a:latin typeface="Arial" charset="0"/>
                <a:ea typeface="ＭＳ Ｐゴシック" pitchFamily="-112" charset="-128"/>
                <a:cs typeface="+mn-cs"/>
              </a:defRPr>
            </a:lvl8pPr>
            <a:lvl9pPr marL="3657600" algn="l" defTabSz="914400" rtl="0" eaLnBrk="1" latinLnBrk="0" hangingPunct="1">
              <a:defRPr sz="2000" b="1" kern="1200">
                <a:solidFill>
                  <a:srgbClr val="FAFD00"/>
                </a:solidFill>
                <a:latin typeface="Arial" charset="0"/>
                <a:ea typeface="ＭＳ Ｐゴシック" pitchFamily="-112" charset="-128"/>
                <a:cs typeface="+mn-cs"/>
              </a:defRPr>
            </a:lvl9pPr>
          </a:lstStyle>
          <a:p>
            <a:endParaRPr lang="en-US" sz="800" b="0" dirty="0">
              <a:latin typeface="Arial"/>
              <a:cs typeface="Arial"/>
            </a:endParaRPr>
          </a:p>
        </p:txBody>
      </p:sp>
      <p:pic>
        <p:nvPicPr>
          <p:cNvPr id="30" name="Picture 29"/>
          <p:cNvPicPr>
            <a:picLocks noChangeAspect="1"/>
          </p:cNvPicPr>
          <p:nvPr/>
        </p:nvPicPr>
        <p:blipFill>
          <a:blip r:embed="rId2"/>
          <a:stretch>
            <a:fillRect/>
          </a:stretch>
        </p:blipFill>
        <p:spPr>
          <a:xfrm>
            <a:off x="911462" y="5186478"/>
            <a:ext cx="3658553" cy="876300"/>
          </a:xfrm>
          <a:prstGeom prst="rect">
            <a:avLst/>
          </a:prstGeom>
        </p:spPr>
      </p:pic>
    </p:spTree>
    <p:extLst>
      <p:ext uri="{BB962C8B-B14F-4D97-AF65-F5344CB8AC3E}">
        <p14:creationId xmlns:p14="http://schemas.microsoft.com/office/powerpoint/2010/main" val="38443053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585" y="1033464"/>
            <a:ext cx="11127316" cy="4757737"/>
          </a:xfrm>
          <a:prstGeom prst="rect">
            <a:avLst/>
          </a:prstGeom>
        </p:spPr>
        <p:txBody>
          <a:bodyPr/>
          <a:lstStyle>
            <a:lvl1pPr>
              <a:buClr>
                <a:srgbClr val="0000CC"/>
              </a:buClr>
              <a:buNone/>
              <a:defRPr/>
            </a:lvl1pPr>
            <a:lvl2pPr>
              <a:buClr>
                <a:srgbClr val="0000CC"/>
              </a:buClr>
              <a:defRPr/>
            </a:lvl2pPr>
            <a:lvl3pPr>
              <a:buClr>
                <a:srgbClr val="0000CC"/>
              </a:buClr>
              <a:defRPr/>
            </a:lvl3pPr>
            <a:lvl4pPr>
              <a:buClr>
                <a:srgbClr val="0000CC"/>
              </a:buClr>
              <a:defRPr/>
            </a:lvl4pPr>
            <a:lvl5pPr>
              <a:buClr>
                <a:srgbClr val="0000CC"/>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910553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585" y="1033464"/>
            <a:ext cx="11127316" cy="475773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685525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585" y="1033464"/>
            <a:ext cx="11127316" cy="475773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201747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585" y="1033464"/>
            <a:ext cx="11127316" cy="475773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962513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585" y="1033464"/>
            <a:ext cx="11127316" cy="475773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17835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585" y="1033464"/>
            <a:ext cx="11127316" cy="475773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50881004"/>
      </p:ext>
    </p:extLst>
  </p:cSld>
  <p:clrMapOvr>
    <a:masterClrMapping/>
  </p:clrMapOvr>
  <p:transition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585" y="1033464"/>
            <a:ext cx="11127316" cy="475773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50359764"/>
      </p:ext>
    </p:extLst>
  </p:cSld>
  <p:clrMapOvr>
    <a:masterClrMapping/>
  </p:clrMapOvr>
  <p:transition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585" y="1033464"/>
            <a:ext cx="11127316" cy="475773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576385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585" y="1033464"/>
            <a:ext cx="11127316" cy="475773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707287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585" y="1033464"/>
            <a:ext cx="11127316" cy="475773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45167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1462" y="458991"/>
            <a:ext cx="8849451" cy="531812"/>
          </a:xfrm>
        </p:spPr>
        <p:txBody>
          <a:bodyPr/>
          <a:lstStyle>
            <a:lvl1pPr>
              <a:defRPr sz="3200">
                <a:solidFill>
                  <a:srgbClr val="002F6C"/>
                </a:solidFill>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911463" y="1354594"/>
            <a:ext cx="10356371" cy="1559401"/>
          </a:xfrm>
        </p:spPr>
        <p:txBody>
          <a:bodyPr/>
          <a:lstStyle>
            <a:lvl1pPr>
              <a:defRPr baseline="0">
                <a:solidFill>
                  <a:schemeClr val="tx1"/>
                </a:solidFill>
                <a:effectLst/>
              </a:defRPr>
            </a:lvl1pPr>
            <a:lvl2pPr>
              <a:defRPr baseline="0">
                <a:solidFill>
                  <a:schemeClr val="tx1"/>
                </a:solidFill>
                <a:effectLst/>
              </a:defRPr>
            </a:lvl2pPr>
            <a:lvl3pPr>
              <a:buSzPct val="80000"/>
              <a:defRPr baseline="0">
                <a:solidFill>
                  <a:schemeClr val="tx1"/>
                </a:solidFill>
                <a:effectLst/>
              </a:defRPr>
            </a:lvl3pPr>
            <a:lvl4pPr>
              <a:defRPr>
                <a:solidFill>
                  <a:schemeClr val="tx1"/>
                </a:solidFill>
                <a:effectLst/>
              </a:defRPr>
            </a:lvl4pPr>
            <a:lvl5pPr>
              <a:defRPr>
                <a:effectLst/>
              </a:defRPr>
            </a:lvl5pPr>
            <a:lvl6pPr>
              <a:defRPr>
                <a:solidFill>
                  <a:schemeClr val="tx1"/>
                </a:solidFill>
                <a:effectLst/>
              </a:defRPr>
            </a:lvl6pPr>
            <a:lvl8pPr>
              <a:defRPr>
                <a:solidFill>
                  <a:schemeClr val="tx1"/>
                </a:solidFill>
                <a:effectLst/>
              </a:defRPr>
            </a:lvl8pPr>
            <a:lvl9pPr>
              <a:buNone/>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4446983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6" name="Title 1"/>
          <p:cNvSpPr>
            <a:spLocks noGrp="1"/>
          </p:cNvSpPr>
          <p:nvPr>
            <p:ph type="title"/>
          </p:nvPr>
        </p:nvSpPr>
        <p:spPr>
          <a:xfrm>
            <a:off x="1727200" y="152400"/>
            <a:ext cx="10058400" cy="838200"/>
          </a:xfrm>
          <a:prstGeom prst="rect">
            <a:avLst/>
          </a:prstGeom>
        </p:spPr>
        <p:txBody>
          <a:bodyPr>
            <a:normAutofit/>
          </a:bodyPr>
          <a:lstStyle>
            <a:lvl1pPr algn="ctr">
              <a:defRPr sz="4000"/>
            </a:lvl1pPr>
          </a:lstStyle>
          <a:p>
            <a:r>
              <a:rPr lang="en-US" smtClean="0"/>
              <a:t>Click to edit Master title style</a:t>
            </a:r>
            <a:endParaRPr lang="en-US"/>
          </a:p>
        </p:txBody>
      </p:sp>
      <p:sp>
        <p:nvSpPr>
          <p:cNvPr id="5" name="Slide Number Placeholder 5"/>
          <p:cNvSpPr>
            <a:spLocks noGrp="1"/>
          </p:cNvSpPr>
          <p:nvPr>
            <p:ph type="sldNum" sz="quarter" idx="10"/>
          </p:nvPr>
        </p:nvSpPr>
        <p:spPr>
          <a:xfrm>
            <a:off x="8737600" y="6356351"/>
            <a:ext cx="2844800" cy="365125"/>
          </a:xfrm>
          <a:prstGeom prst="rect">
            <a:avLst/>
          </a:prstGeom>
        </p:spPr>
        <p:txBody>
          <a:bodyPr/>
          <a:lstStyle>
            <a:lvl1pPr algn="ctr">
              <a:defRPr sz="1200">
                <a:solidFill>
                  <a:schemeClr val="tx1">
                    <a:tint val="75000"/>
                  </a:schemeClr>
                </a:solidFill>
              </a:defRPr>
            </a:lvl1pPr>
          </a:lstStyle>
          <a:p>
            <a:pPr>
              <a:defRPr/>
            </a:pPr>
            <a:fld id="{54B8C79D-0432-4C3E-BA98-61499C4905F4}"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372628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1463" y="458991"/>
            <a:ext cx="8849449" cy="531812"/>
          </a:xfrm>
        </p:spPr>
        <p:txBody>
          <a:bodyPr/>
          <a:lstStyle>
            <a:lvl1pPr>
              <a:defRPr sz="3200">
                <a:effectLst/>
              </a:defRPr>
            </a:lvl1pPr>
          </a:lstStyle>
          <a:p>
            <a:r>
              <a:rPr lang="en-US" smtClean="0"/>
              <a:t>Click to edit Master title style</a:t>
            </a:r>
            <a:endParaRPr lang="en-US" dirty="0"/>
          </a:p>
        </p:txBody>
      </p:sp>
    </p:spTree>
    <p:extLst>
      <p:ext uri="{BB962C8B-B14F-4D97-AF65-F5344CB8AC3E}">
        <p14:creationId xmlns:p14="http://schemas.microsoft.com/office/powerpoint/2010/main" val="4023425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1463" y="2651468"/>
            <a:ext cx="10356372" cy="677108"/>
          </a:xfrm>
        </p:spPr>
        <p:txBody>
          <a:bodyPr wrap="square" anchor="ctr" anchorCtr="0">
            <a:spAutoFit/>
          </a:bodyPr>
          <a:lstStyle>
            <a:lvl1pPr algn="ctr">
              <a:defRPr sz="4400">
                <a:solidFill>
                  <a:srgbClr val="002F6C"/>
                </a:solidFill>
                <a:effectLst/>
              </a:defRPr>
            </a:lvl1pPr>
          </a:lstStyle>
          <a:p>
            <a:r>
              <a:rPr lang="en-US" smtClean="0"/>
              <a:t>Click to edit Master title style</a:t>
            </a:r>
            <a:endParaRPr lang="en-US" dirty="0"/>
          </a:p>
        </p:txBody>
      </p:sp>
    </p:spTree>
    <p:extLst>
      <p:ext uri="{BB962C8B-B14F-4D97-AF65-F5344CB8AC3E}">
        <p14:creationId xmlns:p14="http://schemas.microsoft.com/office/powerpoint/2010/main" val="19347836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62190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Star">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792030" y="1857840"/>
            <a:ext cx="6623819" cy="3129620"/>
          </a:xfrm>
          <a:prstGeom prst="rect">
            <a:avLst/>
          </a:prstGeom>
        </p:spPr>
      </p:pic>
    </p:spTree>
    <p:extLst>
      <p:ext uri="{BB962C8B-B14F-4D97-AF65-F5344CB8AC3E}">
        <p14:creationId xmlns:p14="http://schemas.microsoft.com/office/powerpoint/2010/main" val="19087708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6_Title Only">
    <p:spTree>
      <p:nvGrpSpPr>
        <p:cNvPr id="1" name=""/>
        <p:cNvGrpSpPr/>
        <p:nvPr/>
      </p:nvGrpSpPr>
      <p:grpSpPr>
        <a:xfrm>
          <a:off x="0" y="0"/>
          <a:ext cx="0" cy="0"/>
          <a:chOff x="0" y="0"/>
          <a:chExt cx="0" cy="0"/>
        </a:xfrm>
      </p:grpSpPr>
      <p:sp>
        <p:nvSpPr>
          <p:cNvPr id="3" name="Rectangle 2"/>
          <p:cNvSpPr/>
          <p:nvPr userDrawn="1"/>
        </p:nvSpPr>
        <p:spPr>
          <a:xfrm>
            <a:off x="1320800" y="914400"/>
            <a:ext cx="10441517" cy="26988"/>
          </a:xfrm>
          <a:prstGeom prst="rect">
            <a:avLst/>
          </a:prstGeom>
          <a:gradFill flip="none" rotWithShape="1">
            <a:gsLst>
              <a:gs pos="0">
                <a:schemeClr val="tx2">
                  <a:lumMod val="50000"/>
                  <a:tint val="66000"/>
                  <a:satMod val="160000"/>
                </a:schemeClr>
              </a:gs>
              <a:gs pos="50000">
                <a:schemeClr val="tx2">
                  <a:lumMod val="50000"/>
                  <a:tint val="44500"/>
                  <a:satMod val="160000"/>
                </a:schemeClr>
              </a:gs>
              <a:gs pos="100000">
                <a:schemeClr val="tx2">
                  <a:lumMod val="50000"/>
                  <a:tint val="23500"/>
                  <a:satMod val="1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buClrTx/>
              <a:buFontTx/>
              <a:buNone/>
              <a:defRPr/>
            </a:pPr>
            <a:endParaRPr lang="en-US" sz="1800">
              <a:solidFill>
                <a:prstClr val="white"/>
              </a:solidFill>
            </a:endParaRPr>
          </a:p>
        </p:txBody>
      </p:sp>
      <p:sp>
        <p:nvSpPr>
          <p:cNvPr id="6" name="Title 1"/>
          <p:cNvSpPr>
            <a:spLocks noGrp="1"/>
          </p:cNvSpPr>
          <p:nvPr>
            <p:ph type="title"/>
          </p:nvPr>
        </p:nvSpPr>
        <p:spPr>
          <a:xfrm>
            <a:off x="1727200" y="152400"/>
            <a:ext cx="10058400" cy="838200"/>
          </a:xfrm>
          <a:prstGeom prst="rect">
            <a:avLst/>
          </a:prstGeom>
        </p:spPr>
        <p:txBody>
          <a:bodyPr>
            <a:normAutofit/>
          </a:bodyPr>
          <a:lstStyle>
            <a:lvl1pPr algn="ctr">
              <a:defRPr sz="4000"/>
            </a:lvl1pPr>
          </a:lstStyle>
          <a:p>
            <a:r>
              <a:rPr lang="en-US" smtClean="0"/>
              <a:t>Click to edit Master title style</a:t>
            </a:r>
            <a:endParaRPr lang="en-US"/>
          </a:p>
        </p:txBody>
      </p:sp>
      <p:sp>
        <p:nvSpPr>
          <p:cNvPr id="5" name="Slide Number Placeholder 5"/>
          <p:cNvSpPr>
            <a:spLocks noGrp="1"/>
          </p:cNvSpPr>
          <p:nvPr>
            <p:ph type="sldNum" sz="quarter" idx="10"/>
          </p:nvPr>
        </p:nvSpPr>
        <p:spPr>
          <a:xfrm>
            <a:off x="0" y="6340476"/>
            <a:ext cx="12192000" cy="365125"/>
          </a:xfrm>
          <a:prstGeom prst="rect">
            <a:avLst/>
          </a:prstGeom>
        </p:spPr>
        <p:txBody>
          <a:bodyPr/>
          <a:lstStyle>
            <a:lvl1pPr algn="ctr" eaLnBrk="0" fontAlgn="base" hangingPunct="0">
              <a:spcBef>
                <a:spcPct val="20000"/>
              </a:spcBef>
              <a:spcAft>
                <a:spcPct val="20000"/>
              </a:spcAft>
              <a:buClr>
                <a:schemeClr val="hlink"/>
              </a:buClr>
              <a:buFont typeface="Wingdings" pitchFamily="2" charset="2"/>
              <a:buChar char="§"/>
              <a:defRPr sz="1200">
                <a:solidFill>
                  <a:prstClr val="black">
                    <a:tint val="75000"/>
                  </a:prstClr>
                </a:solidFill>
                <a:latin typeface="Arial" charset="0"/>
              </a:defRPr>
            </a:lvl1pPr>
          </a:lstStyle>
          <a:p>
            <a:pPr>
              <a:defRPr/>
            </a:pPr>
            <a:fld id="{986C0962-7A51-44F0-A5A1-968BA5A8C716}" type="slidenum">
              <a:rPr lang="en-US"/>
              <a:pPr>
                <a:defRPr/>
              </a:pPr>
              <a:t>‹#›</a:t>
            </a:fld>
            <a:endParaRPr lang="en-US"/>
          </a:p>
        </p:txBody>
      </p:sp>
    </p:spTree>
    <p:extLst>
      <p:ext uri="{BB962C8B-B14F-4D97-AF65-F5344CB8AC3E}">
        <p14:creationId xmlns:p14="http://schemas.microsoft.com/office/powerpoint/2010/main" val="3812055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06400" y="1371601"/>
            <a:ext cx="10972800" cy="4525963"/>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eaLnBrk="0" fontAlgn="base" hangingPunct="0">
              <a:spcBef>
                <a:spcPct val="20000"/>
              </a:spcBef>
              <a:spcAft>
                <a:spcPct val="20000"/>
              </a:spcAft>
              <a:buClr>
                <a:schemeClr val="hlink"/>
              </a:buClr>
              <a:buFont typeface="Wingdings" pitchFamily="2" charset="2"/>
              <a:buChar char="§"/>
              <a:defRPr>
                <a:latin typeface="Arial" charset="0"/>
              </a:defRPr>
            </a:lvl1pPr>
          </a:lstStyle>
          <a:p>
            <a:pPr>
              <a:buClr>
                <a:srgbClr val="0000FF"/>
              </a:buClr>
              <a:defRPr/>
            </a:pPr>
            <a:fld id="{05D2C14E-8DDA-4405-8476-F93A2F613A08}" type="datetimeFigureOut">
              <a:rPr lang="en-US"/>
              <a:pPr>
                <a:buClr>
                  <a:srgbClr val="0000FF"/>
                </a:buClr>
                <a:defRPr/>
              </a:pPr>
              <a:t>7/20/2017</a:t>
            </a:fld>
            <a:endParaRPr lang="en-US" dirty="0"/>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eaLnBrk="0" fontAlgn="base" hangingPunct="0">
              <a:spcBef>
                <a:spcPct val="20000"/>
              </a:spcBef>
              <a:spcAft>
                <a:spcPct val="20000"/>
              </a:spcAft>
              <a:buClr>
                <a:schemeClr val="hlink"/>
              </a:buClr>
              <a:buFont typeface="Wingdings" pitchFamily="2" charset="2"/>
              <a:buChar char="§"/>
              <a:defRPr>
                <a:latin typeface="Arial" charset="0"/>
              </a:defRPr>
            </a:lvl1pPr>
          </a:lstStyle>
          <a:p>
            <a:pPr>
              <a:buClr>
                <a:srgbClr val="0000FF"/>
              </a:buClr>
              <a:defRPr/>
            </a:pPr>
            <a:endParaRPr lang="en-US"/>
          </a:p>
        </p:txBody>
      </p:sp>
      <p:sp>
        <p:nvSpPr>
          <p:cNvPr id="6" name="Slide Number Placeholder 5"/>
          <p:cNvSpPr>
            <a:spLocks noGrp="1"/>
          </p:cNvSpPr>
          <p:nvPr>
            <p:ph type="sldNum" sz="quarter" idx="12"/>
          </p:nvPr>
        </p:nvSpPr>
        <p:spPr>
          <a:xfrm>
            <a:off x="8413508" y="5580847"/>
            <a:ext cx="2844800" cy="365125"/>
          </a:xfrm>
          <a:prstGeom prst="rect">
            <a:avLst/>
          </a:prstGeom>
        </p:spPr>
        <p:txBody>
          <a:bodyPr/>
          <a:lstStyle>
            <a:lvl1pPr eaLnBrk="0" fontAlgn="base" hangingPunct="0">
              <a:spcBef>
                <a:spcPct val="20000"/>
              </a:spcBef>
              <a:spcAft>
                <a:spcPct val="20000"/>
              </a:spcAft>
              <a:buClr>
                <a:schemeClr val="hlink"/>
              </a:buClr>
              <a:buFont typeface="Wingdings" pitchFamily="2" charset="2"/>
              <a:buChar char="§"/>
              <a:defRPr>
                <a:latin typeface="Arial" charset="0"/>
              </a:defRPr>
            </a:lvl1pPr>
          </a:lstStyle>
          <a:p>
            <a:pPr>
              <a:buClr>
                <a:srgbClr val="0000FF"/>
              </a:buClr>
              <a:defRPr/>
            </a:pPr>
            <a:fld id="{C0667E65-E36D-4016-918C-17678859F61B}" type="slidenum">
              <a:rPr lang="en-US"/>
              <a:pPr>
                <a:buClr>
                  <a:srgbClr val="0000FF"/>
                </a:buClr>
                <a:defRPr/>
              </a:pPr>
              <a:t>‹#›</a:t>
            </a:fld>
            <a:endParaRPr lang="en-US" dirty="0"/>
          </a:p>
        </p:txBody>
      </p:sp>
    </p:spTree>
    <p:extLst>
      <p:ext uri="{BB962C8B-B14F-4D97-AF65-F5344CB8AC3E}">
        <p14:creationId xmlns:p14="http://schemas.microsoft.com/office/powerpoint/2010/main" val="4167054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6" name="Title 5"/>
          <p:cNvSpPr>
            <a:spLocks noGrp="1"/>
          </p:cNvSpPr>
          <p:nvPr>
            <p:ph type="title"/>
          </p:nvPr>
        </p:nvSpPr>
        <p:spPr>
          <a:xfrm>
            <a:off x="838200" y="365126"/>
            <a:ext cx="10515600" cy="1325563"/>
          </a:xfrm>
          <a:prstGeom prst="rect">
            <a:avLst/>
          </a:prstGeom>
        </p:spPr>
        <p:txBody>
          <a:bodyPr/>
          <a:lstStyle/>
          <a:p>
            <a:r>
              <a:rPr lang="en-US" smtClean="0"/>
              <a:t>Click to edit Master title style</a:t>
            </a:r>
            <a:endParaRPr lang="en-US"/>
          </a:p>
        </p:txBody>
      </p:sp>
      <p:sp>
        <p:nvSpPr>
          <p:cNvPr id="11" name="Date Placeholder 10"/>
          <p:cNvSpPr>
            <a:spLocks noGrp="1"/>
          </p:cNvSpPr>
          <p:nvPr>
            <p:ph type="dt" sz="half" idx="10"/>
          </p:nvPr>
        </p:nvSpPr>
        <p:spPr>
          <a:xfrm>
            <a:off x="609600" y="6356351"/>
            <a:ext cx="2844800" cy="365125"/>
          </a:xfrm>
          <a:prstGeom prst="rect">
            <a:avLst/>
          </a:prstGeom>
        </p:spPr>
        <p:txBody>
          <a:bodyPr/>
          <a:lstStyle/>
          <a:p>
            <a:pPr>
              <a:defRPr/>
            </a:pPr>
            <a:fld id="{27A36C39-1FEB-4457-B137-C8E4FB5EE714}" type="datetimeFigureOut">
              <a:rPr lang="en-US" smtClean="0"/>
              <a:pPr>
                <a:defRPr/>
              </a:pPr>
              <a:t>7/20/2017</a:t>
            </a:fld>
            <a:endParaRPr lang="en-US" dirty="0"/>
          </a:p>
        </p:txBody>
      </p:sp>
      <p:sp>
        <p:nvSpPr>
          <p:cNvPr id="12" name="Footer Placeholder 11"/>
          <p:cNvSpPr>
            <a:spLocks noGrp="1"/>
          </p:cNvSpPr>
          <p:nvPr>
            <p:ph type="ftr" sz="quarter" idx="11"/>
          </p:nvPr>
        </p:nvSpPr>
        <p:spPr>
          <a:xfrm>
            <a:off x="4165600" y="6356351"/>
            <a:ext cx="3860800" cy="365125"/>
          </a:xfrm>
          <a:prstGeom prst="rect">
            <a:avLst/>
          </a:prstGeom>
        </p:spPr>
        <p:txBody>
          <a:bodyPr/>
          <a:lstStyle/>
          <a:p>
            <a:pPr>
              <a:defRPr/>
            </a:pPr>
            <a:endParaRPr lang="en-US"/>
          </a:p>
        </p:txBody>
      </p:sp>
      <p:sp>
        <p:nvSpPr>
          <p:cNvPr id="13" name="Slide Number Placeholder 12"/>
          <p:cNvSpPr>
            <a:spLocks noGrp="1"/>
          </p:cNvSpPr>
          <p:nvPr>
            <p:ph type="sldNum" sz="quarter" idx="12"/>
          </p:nvPr>
        </p:nvSpPr>
        <p:spPr>
          <a:xfrm>
            <a:off x="8413508" y="5580847"/>
            <a:ext cx="2844800" cy="365125"/>
          </a:xfrm>
          <a:prstGeom prst="rect">
            <a:avLst/>
          </a:prstGeom>
        </p:spPr>
        <p:txBody>
          <a:bodyPr/>
          <a:lstStyle/>
          <a:p>
            <a:pPr>
              <a:defRPr/>
            </a:pPr>
            <a:fld id="{487E3F18-E4B1-4619-A321-2B7B463B0B87}" type="slidenum">
              <a:rPr lang="en-US" smtClean="0"/>
              <a:pPr>
                <a:defRPr/>
              </a:pPr>
              <a:t>‹#›</a:t>
            </a:fld>
            <a:endParaRPr lang="en-US" dirty="0"/>
          </a:p>
        </p:txBody>
      </p:sp>
    </p:spTree>
    <p:extLst>
      <p:ext uri="{BB962C8B-B14F-4D97-AF65-F5344CB8AC3E}">
        <p14:creationId xmlns:p14="http://schemas.microsoft.com/office/powerpoint/2010/main" val="20629138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1028" name="Rectangle 4"/>
          <p:cNvSpPr>
            <a:spLocks noGrp="1" noChangeArrowheads="1"/>
          </p:cNvSpPr>
          <p:nvPr>
            <p:ph type="title"/>
          </p:nvPr>
        </p:nvSpPr>
        <p:spPr bwMode="auto">
          <a:xfrm>
            <a:off x="911462" y="458991"/>
            <a:ext cx="8858589" cy="531812"/>
          </a:xfrm>
          <a:prstGeom prst="rect">
            <a:avLst/>
          </a:prstGeom>
          <a:noFill/>
          <a:ln w="12700">
            <a:noFill/>
            <a:miter lim="800000"/>
            <a:headEnd/>
            <a:tailEnd/>
          </a:ln>
          <a:effectLst/>
        </p:spPr>
        <p:txBody>
          <a:bodyPr vert="horz" wrap="square" lIns="0" tIns="0" rIns="0" bIns="0" numCol="1" anchor="ctr" anchorCtr="0" compatLnSpc="1">
            <a:prstTxWarp prst="textNoShape">
              <a:avLst/>
            </a:prstTxWarp>
          </a:bodyPr>
          <a:lstStyle/>
          <a:p>
            <a:pPr lvl="0"/>
            <a:r>
              <a:rPr lang="en-US" smtClean="0"/>
              <a:t>Click to edit Master title style</a:t>
            </a:r>
            <a:endParaRPr lang="en-US" dirty="0" smtClean="0"/>
          </a:p>
        </p:txBody>
      </p:sp>
      <p:sp>
        <p:nvSpPr>
          <p:cNvPr id="1029" name="Rectangle 5"/>
          <p:cNvSpPr>
            <a:spLocks noGrp="1" noChangeArrowheads="1"/>
          </p:cNvSpPr>
          <p:nvPr>
            <p:ph type="body" idx="1"/>
          </p:nvPr>
        </p:nvSpPr>
        <p:spPr bwMode="auto">
          <a:xfrm>
            <a:off x="911463" y="1304926"/>
            <a:ext cx="10356372" cy="2002600"/>
          </a:xfrm>
          <a:prstGeom prst="rect">
            <a:avLst/>
          </a:prstGeom>
          <a:noFill/>
          <a:ln w="12700">
            <a:noFill/>
            <a:miter lim="800000"/>
            <a:headEnd/>
            <a:tailEnd/>
          </a:ln>
          <a:effectLst/>
        </p:spPr>
        <p:txBody>
          <a:bodyPr vert="horz" wrap="square" lIns="0" tIns="0" rIns="0" bIns="0" numCol="1" anchor="t" anchorCtr="0" compatLnSpc="1">
            <a:prstTxWarp prst="textNoShape">
              <a:avLst/>
            </a:prstTxWarp>
            <a:spAutoFit/>
          </a:bodyPr>
          <a:lstStyle/>
          <a:p>
            <a:pPr lvl="0"/>
            <a:r>
              <a:rPr lang="en-US" dirty="0" smtClean="0"/>
              <a:t>Click to edit Master text styles</a:t>
            </a:r>
          </a:p>
          <a:p>
            <a:pPr lvl="1"/>
            <a:r>
              <a:rPr lang="en-US" dirty="0" smtClean="0"/>
              <a:t>Second level</a:t>
            </a:r>
          </a:p>
          <a:p>
            <a:pPr lvl="2"/>
            <a:r>
              <a:rPr lang="en-US" dirty="0" smtClean="0"/>
              <a:t>Third level</a:t>
            </a:r>
          </a:p>
          <a:p>
            <a:pPr lvl="3"/>
            <a:endParaRPr lang="en-US" dirty="0" smtClean="0"/>
          </a:p>
          <a:p>
            <a:pPr lvl="4"/>
            <a:endParaRPr lang="en-US" dirty="0" smtClean="0"/>
          </a:p>
        </p:txBody>
      </p:sp>
      <p:sp>
        <p:nvSpPr>
          <p:cNvPr id="9" name="Rectangle 2"/>
          <p:cNvSpPr>
            <a:spLocks noChangeArrowheads="1"/>
          </p:cNvSpPr>
          <p:nvPr/>
        </p:nvSpPr>
        <p:spPr bwMode="auto">
          <a:xfrm>
            <a:off x="11358346" y="6583363"/>
            <a:ext cx="833654"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pPr marL="0" marR="0" lvl="0" indent="0" algn="ctr" defTabSz="1183010" eaLnBrk="0" fontAlgn="auto" latinLnBrk="0" hangingPunct="0">
              <a:lnSpc>
                <a:spcPct val="100000"/>
              </a:lnSpc>
              <a:spcBef>
                <a:spcPct val="50000"/>
              </a:spcBef>
              <a:spcAft>
                <a:spcPts val="0"/>
              </a:spcAft>
              <a:buClrTx/>
              <a:buSzTx/>
              <a:buFontTx/>
              <a:buNone/>
              <a:tabLst/>
              <a:defRPr/>
            </a:pPr>
            <a:fld id="{64656387-9EC9-2A48-B681-9EB8401986DC}" type="slidenum">
              <a:rPr kumimoji="0" lang="en-US" sz="800" b="0" i="0" u="none" strike="noStrike" kern="0" cap="none" spc="0" normalizeH="0" baseline="0" noProof="0">
                <a:ln>
                  <a:noFill/>
                </a:ln>
                <a:solidFill>
                  <a:srgbClr val="000000"/>
                </a:solidFill>
                <a:effectLst/>
                <a:uLnTx/>
                <a:uFillTx/>
                <a:latin typeface="Arial"/>
                <a:cs typeface="Arial"/>
              </a:rPr>
              <a:pPr marL="0" marR="0" lvl="0" indent="0" algn="ctr" defTabSz="1183010" eaLnBrk="0" fontAlgn="auto" latinLnBrk="0" hangingPunct="0">
                <a:lnSpc>
                  <a:spcPct val="100000"/>
                </a:lnSpc>
                <a:spcBef>
                  <a:spcPct val="50000"/>
                </a:spcBef>
                <a:spcAft>
                  <a:spcPts val="0"/>
                </a:spcAft>
                <a:buClrTx/>
                <a:buSzTx/>
                <a:buFontTx/>
                <a:buNone/>
                <a:tabLst/>
                <a:defRPr/>
              </a:pPr>
              <a:t>‹#›</a:t>
            </a:fld>
            <a:endParaRPr kumimoji="0" lang="en-US" sz="800" b="0" i="0" u="none" strike="noStrike" kern="0" cap="none" spc="0" normalizeH="0" baseline="0" noProof="0" dirty="0">
              <a:ln>
                <a:noFill/>
              </a:ln>
              <a:solidFill>
                <a:srgbClr val="000000"/>
              </a:solidFill>
              <a:effectLst/>
              <a:uLnTx/>
              <a:uFillTx/>
              <a:latin typeface="Arial"/>
              <a:cs typeface="Arial"/>
            </a:endParaRPr>
          </a:p>
        </p:txBody>
      </p:sp>
      <p:sp>
        <p:nvSpPr>
          <p:cNvPr id="10" name="Footer Placeholder 3"/>
          <p:cNvSpPr txBox="1">
            <a:spLocks/>
          </p:cNvSpPr>
          <p:nvPr/>
        </p:nvSpPr>
        <p:spPr>
          <a:xfrm>
            <a:off x="3190877" y="6546850"/>
            <a:ext cx="5831418" cy="247651"/>
          </a:xfrm>
          <a:prstGeom prst="rect">
            <a:avLst/>
          </a:prstGeom>
        </p:spPr>
        <p:txBody>
          <a:bodyPr lIns="121899" tIns="60949" rIns="121899" bIns="60949" anchor="ctr"/>
          <a:lstStyle>
            <a:defPPr>
              <a:defRPr lang="en-US"/>
            </a:defPPr>
            <a:lvl1pPr algn="ctr" rtl="0" eaLnBrk="0" fontAlgn="base" hangingPunct="0">
              <a:spcBef>
                <a:spcPct val="0"/>
              </a:spcBef>
              <a:spcAft>
                <a:spcPct val="0"/>
              </a:spcAft>
              <a:defRPr sz="800" b="0" kern="1200" cap="all">
                <a:solidFill>
                  <a:schemeClr val="tx1"/>
                </a:solidFill>
                <a:latin typeface="Arial" charset="0"/>
                <a:ea typeface="ＭＳ Ｐゴシック" pitchFamily="-112" charset="-128"/>
                <a:cs typeface="+mn-cs"/>
              </a:defRPr>
            </a:lvl1pPr>
            <a:lvl2pPr marL="457200" algn="l" rtl="0" eaLnBrk="0" fontAlgn="base" hangingPunct="0">
              <a:spcBef>
                <a:spcPct val="0"/>
              </a:spcBef>
              <a:spcAft>
                <a:spcPct val="0"/>
              </a:spcAft>
              <a:defRPr sz="2000" b="1" kern="1200">
                <a:solidFill>
                  <a:srgbClr val="FAFD00"/>
                </a:solidFill>
                <a:latin typeface="Arial" charset="0"/>
                <a:ea typeface="ＭＳ Ｐゴシック" pitchFamily="-112" charset="-128"/>
                <a:cs typeface="+mn-cs"/>
              </a:defRPr>
            </a:lvl2pPr>
            <a:lvl3pPr marL="914400" algn="l" rtl="0" eaLnBrk="0" fontAlgn="base" hangingPunct="0">
              <a:spcBef>
                <a:spcPct val="0"/>
              </a:spcBef>
              <a:spcAft>
                <a:spcPct val="0"/>
              </a:spcAft>
              <a:defRPr sz="2000" b="1" kern="1200">
                <a:solidFill>
                  <a:srgbClr val="FAFD00"/>
                </a:solidFill>
                <a:latin typeface="Arial" charset="0"/>
                <a:ea typeface="ＭＳ Ｐゴシック" pitchFamily="-112" charset="-128"/>
                <a:cs typeface="+mn-cs"/>
              </a:defRPr>
            </a:lvl3pPr>
            <a:lvl4pPr marL="1371600" algn="l" rtl="0" eaLnBrk="0" fontAlgn="base" hangingPunct="0">
              <a:spcBef>
                <a:spcPct val="0"/>
              </a:spcBef>
              <a:spcAft>
                <a:spcPct val="0"/>
              </a:spcAft>
              <a:defRPr sz="2000" b="1" kern="1200">
                <a:solidFill>
                  <a:srgbClr val="FAFD00"/>
                </a:solidFill>
                <a:latin typeface="Arial" charset="0"/>
                <a:ea typeface="ＭＳ Ｐゴシック" pitchFamily="-112" charset="-128"/>
                <a:cs typeface="+mn-cs"/>
              </a:defRPr>
            </a:lvl4pPr>
            <a:lvl5pPr marL="1828800" algn="l" rtl="0" eaLnBrk="0" fontAlgn="base" hangingPunct="0">
              <a:spcBef>
                <a:spcPct val="0"/>
              </a:spcBef>
              <a:spcAft>
                <a:spcPct val="0"/>
              </a:spcAft>
              <a:defRPr sz="2000" b="1" kern="1200">
                <a:solidFill>
                  <a:srgbClr val="FAFD00"/>
                </a:solidFill>
                <a:latin typeface="Arial" charset="0"/>
                <a:ea typeface="ＭＳ Ｐゴシック" pitchFamily="-112" charset="-128"/>
                <a:cs typeface="+mn-cs"/>
              </a:defRPr>
            </a:lvl5pPr>
            <a:lvl6pPr marL="2286000" algn="l" defTabSz="914400" rtl="0" eaLnBrk="1" latinLnBrk="0" hangingPunct="1">
              <a:defRPr sz="2000" b="1" kern="1200">
                <a:solidFill>
                  <a:srgbClr val="FAFD00"/>
                </a:solidFill>
                <a:latin typeface="Arial" charset="0"/>
                <a:ea typeface="ＭＳ Ｐゴシック" pitchFamily="-112" charset="-128"/>
                <a:cs typeface="+mn-cs"/>
              </a:defRPr>
            </a:lvl6pPr>
            <a:lvl7pPr marL="2743200" algn="l" defTabSz="914400" rtl="0" eaLnBrk="1" latinLnBrk="0" hangingPunct="1">
              <a:defRPr sz="2000" b="1" kern="1200">
                <a:solidFill>
                  <a:srgbClr val="FAFD00"/>
                </a:solidFill>
                <a:latin typeface="Arial" charset="0"/>
                <a:ea typeface="ＭＳ Ｐゴシック" pitchFamily="-112" charset="-128"/>
                <a:cs typeface="+mn-cs"/>
              </a:defRPr>
            </a:lvl7pPr>
            <a:lvl8pPr marL="3200400" algn="l" defTabSz="914400" rtl="0" eaLnBrk="1" latinLnBrk="0" hangingPunct="1">
              <a:defRPr sz="2000" b="1" kern="1200">
                <a:solidFill>
                  <a:srgbClr val="FAFD00"/>
                </a:solidFill>
                <a:latin typeface="Arial" charset="0"/>
                <a:ea typeface="ＭＳ Ｐゴシック" pitchFamily="-112" charset="-128"/>
                <a:cs typeface="+mn-cs"/>
              </a:defRPr>
            </a:lvl8pPr>
            <a:lvl9pPr marL="3657600" algn="l" defTabSz="914400" rtl="0" eaLnBrk="1" latinLnBrk="0" hangingPunct="1">
              <a:defRPr sz="2000" b="1" kern="1200">
                <a:solidFill>
                  <a:srgbClr val="FAFD00"/>
                </a:solidFill>
                <a:latin typeface="Arial" charset="0"/>
                <a:ea typeface="ＭＳ Ｐゴシック" pitchFamily="-112" charset="-128"/>
                <a:cs typeface="+mn-cs"/>
              </a:defRPr>
            </a:lvl9pPr>
          </a:lstStyle>
          <a:p>
            <a:endParaRPr lang="en-US" sz="800" b="0" dirty="0">
              <a:latin typeface="Arial"/>
              <a:cs typeface="Arial"/>
            </a:endParaRPr>
          </a:p>
        </p:txBody>
      </p:sp>
      <p:pic>
        <p:nvPicPr>
          <p:cNvPr id="7" name="Picture 6"/>
          <p:cNvPicPr>
            <a:picLocks noChangeAspect="1"/>
          </p:cNvPicPr>
          <p:nvPr/>
        </p:nvPicPr>
        <p:blipFill>
          <a:blip r:embed="rId22"/>
          <a:stretch>
            <a:fillRect/>
          </a:stretch>
        </p:blipFill>
        <p:spPr>
          <a:xfrm>
            <a:off x="9819565" y="223981"/>
            <a:ext cx="1448269" cy="684276"/>
          </a:xfrm>
          <a:prstGeom prst="rect">
            <a:avLst/>
          </a:prstGeom>
        </p:spPr>
      </p:pic>
    </p:spTree>
    <p:extLst>
      <p:ext uri="{BB962C8B-B14F-4D97-AF65-F5344CB8AC3E}">
        <p14:creationId xmlns:p14="http://schemas.microsoft.com/office/powerpoint/2010/main" val="612388236"/>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8" r:id="rId7"/>
    <p:sldLayoutId id="2147483672" r:id="rId8"/>
    <p:sldLayoutId id="2147483673" r:id="rId9"/>
    <p:sldLayoutId id="2147483674" r:id="rId10"/>
    <p:sldLayoutId id="2147483676" r:id="rId11"/>
    <p:sldLayoutId id="2147483677" r:id="rId12"/>
    <p:sldLayoutId id="2147483678" r:id="rId13"/>
    <p:sldLayoutId id="2147483679" r:id="rId14"/>
    <p:sldLayoutId id="2147483682" r:id="rId15"/>
    <p:sldLayoutId id="2147483683" r:id="rId16"/>
    <p:sldLayoutId id="2147483685" r:id="rId17"/>
    <p:sldLayoutId id="2147483687" r:id="rId18"/>
    <p:sldLayoutId id="2147483688" r:id="rId19"/>
    <p:sldLayoutId id="2147483694" r:id="rId20"/>
  </p:sldLayoutIdLst>
  <p:timing>
    <p:tnLst>
      <p:par>
        <p:cTn id="1" dur="indefinite" restart="never" nodeType="tmRoot"/>
      </p:par>
    </p:tnLst>
  </p:timing>
  <p:txStyles>
    <p:titleStyle>
      <a:lvl1pPr algn="l" defTabSz="1183010" rtl="0" eaLnBrk="1" fontAlgn="base" hangingPunct="1">
        <a:lnSpc>
          <a:spcPct val="100000"/>
        </a:lnSpc>
        <a:spcBef>
          <a:spcPct val="0"/>
        </a:spcBef>
        <a:spcAft>
          <a:spcPct val="0"/>
        </a:spcAft>
        <a:defRPr sz="3200" b="1">
          <a:solidFill>
            <a:srgbClr val="002F6C"/>
          </a:solidFill>
          <a:effectLst/>
          <a:latin typeface="Arial"/>
          <a:ea typeface="ＭＳ Ｐゴシック" pitchFamily="-112" charset="-128"/>
          <a:cs typeface="Arial"/>
        </a:defRPr>
      </a:lvl1pPr>
      <a:lvl2pPr algn="l" defTabSz="1183010" rtl="0" eaLnBrk="1" fontAlgn="base" hangingPunct="1">
        <a:spcBef>
          <a:spcPct val="0"/>
        </a:spcBef>
        <a:spcAft>
          <a:spcPct val="0"/>
        </a:spcAft>
        <a:defRPr sz="4800" b="1">
          <a:solidFill>
            <a:srgbClr val="FFFFFF"/>
          </a:solidFill>
          <a:effectLst>
            <a:outerShdw blurRad="38100" dist="38100" dir="2700000" algn="tl">
              <a:srgbClr val="000000"/>
            </a:outerShdw>
          </a:effectLst>
          <a:latin typeface="Arial" pitchFamily="-112" charset="0"/>
          <a:ea typeface="ＭＳ Ｐゴシック" pitchFamily="-112" charset="-128"/>
          <a:cs typeface="ＭＳ Ｐゴシック" pitchFamily="-112" charset="-128"/>
        </a:defRPr>
      </a:lvl2pPr>
      <a:lvl3pPr algn="l" defTabSz="1183010" rtl="0" eaLnBrk="1" fontAlgn="base" hangingPunct="1">
        <a:spcBef>
          <a:spcPct val="0"/>
        </a:spcBef>
        <a:spcAft>
          <a:spcPct val="0"/>
        </a:spcAft>
        <a:defRPr sz="4800" b="1">
          <a:solidFill>
            <a:srgbClr val="FFFFFF"/>
          </a:solidFill>
          <a:effectLst>
            <a:outerShdw blurRad="38100" dist="38100" dir="2700000" algn="tl">
              <a:srgbClr val="000000"/>
            </a:outerShdw>
          </a:effectLst>
          <a:latin typeface="Arial" pitchFamily="-112" charset="0"/>
          <a:ea typeface="ＭＳ Ｐゴシック" pitchFamily="-112" charset="-128"/>
          <a:cs typeface="ＭＳ Ｐゴシック" pitchFamily="-112" charset="-128"/>
        </a:defRPr>
      </a:lvl3pPr>
      <a:lvl4pPr algn="l" defTabSz="1183010" rtl="0" eaLnBrk="1" fontAlgn="base" hangingPunct="1">
        <a:spcBef>
          <a:spcPct val="0"/>
        </a:spcBef>
        <a:spcAft>
          <a:spcPct val="0"/>
        </a:spcAft>
        <a:defRPr sz="4800" b="1">
          <a:solidFill>
            <a:srgbClr val="FFFFFF"/>
          </a:solidFill>
          <a:effectLst>
            <a:outerShdw blurRad="38100" dist="38100" dir="2700000" algn="tl">
              <a:srgbClr val="000000"/>
            </a:outerShdw>
          </a:effectLst>
          <a:latin typeface="Arial" pitchFamily="-112" charset="0"/>
          <a:ea typeface="ＭＳ Ｐゴシック" pitchFamily="-112" charset="-128"/>
          <a:cs typeface="ＭＳ Ｐゴシック" pitchFamily="-112" charset="-128"/>
        </a:defRPr>
      </a:lvl4pPr>
      <a:lvl5pPr algn="l" defTabSz="1183010" rtl="0" eaLnBrk="1" fontAlgn="base" hangingPunct="1">
        <a:spcBef>
          <a:spcPct val="0"/>
        </a:spcBef>
        <a:spcAft>
          <a:spcPct val="0"/>
        </a:spcAft>
        <a:defRPr sz="4800" b="1">
          <a:solidFill>
            <a:srgbClr val="FFFFFF"/>
          </a:solidFill>
          <a:effectLst>
            <a:outerShdw blurRad="38100" dist="38100" dir="2700000" algn="tl">
              <a:srgbClr val="000000"/>
            </a:outerShdw>
          </a:effectLst>
          <a:latin typeface="Arial" pitchFamily="-112" charset="0"/>
          <a:ea typeface="ＭＳ Ｐゴシック" pitchFamily="-112" charset="-128"/>
          <a:cs typeface="ＭＳ Ｐゴシック" pitchFamily="-112" charset="-128"/>
        </a:defRPr>
      </a:lvl5pPr>
      <a:lvl6pPr marL="609493" algn="l" defTabSz="1183010" rtl="0" eaLnBrk="1" fontAlgn="base" hangingPunct="1">
        <a:spcBef>
          <a:spcPct val="0"/>
        </a:spcBef>
        <a:spcAft>
          <a:spcPct val="0"/>
        </a:spcAft>
        <a:defRPr sz="4800" b="1">
          <a:solidFill>
            <a:srgbClr val="FFFFFF"/>
          </a:solidFill>
          <a:effectLst>
            <a:outerShdw blurRad="38100" dist="38100" dir="2700000" algn="tl">
              <a:srgbClr val="000000"/>
            </a:outerShdw>
          </a:effectLst>
          <a:latin typeface="Arial" pitchFamily="-112" charset="0"/>
        </a:defRPr>
      </a:lvl6pPr>
      <a:lvl7pPr marL="1218987" algn="l" defTabSz="1183010" rtl="0" eaLnBrk="1" fontAlgn="base" hangingPunct="1">
        <a:spcBef>
          <a:spcPct val="0"/>
        </a:spcBef>
        <a:spcAft>
          <a:spcPct val="0"/>
        </a:spcAft>
        <a:defRPr sz="4800" b="1">
          <a:solidFill>
            <a:srgbClr val="FFFFFF"/>
          </a:solidFill>
          <a:effectLst>
            <a:outerShdw blurRad="38100" dist="38100" dir="2700000" algn="tl">
              <a:srgbClr val="000000"/>
            </a:outerShdw>
          </a:effectLst>
          <a:latin typeface="Arial" pitchFamily="-112" charset="0"/>
        </a:defRPr>
      </a:lvl7pPr>
      <a:lvl8pPr marL="1828480" algn="l" defTabSz="1183010" rtl="0" eaLnBrk="1" fontAlgn="base" hangingPunct="1">
        <a:spcBef>
          <a:spcPct val="0"/>
        </a:spcBef>
        <a:spcAft>
          <a:spcPct val="0"/>
        </a:spcAft>
        <a:defRPr sz="4800" b="1">
          <a:solidFill>
            <a:srgbClr val="FFFFFF"/>
          </a:solidFill>
          <a:effectLst>
            <a:outerShdw blurRad="38100" dist="38100" dir="2700000" algn="tl">
              <a:srgbClr val="000000"/>
            </a:outerShdw>
          </a:effectLst>
          <a:latin typeface="Arial" pitchFamily="-112" charset="0"/>
        </a:defRPr>
      </a:lvl8pPr>
      <a:lvl9pPr marL="2437973" algn="l" defTabSz="1183010" rtl="0" eaLnBrk="1" fontAlgn="base" hangingPunct="1">
        <a:spcBef>
          <a:spcPct val="0"/>
        </a:spcBef>
        <a:spcAft>
          <a:spcPct val="0"/>
        </a:spcAft>
        <a:defRPr sz="4800" b="1">
          <a:solidFill>
            <a:srgbClr val="FFFFFF"/>
          </a:solidFill>
          <a:effectLst>
            <a:outerShdw blurRad="38100" dist="38100" dir="2700000" algn="tl">
              <a:srgbClr val="000000"/>
            </a:outerShdw>
          </a:effectLst>
          <a:latin typeface="Arial" pitchFamily="-112" charset="0"/>
        </a:defRPr>
      </a:lvl9pPr>
    </p:titleStyle>
    <p:bodyStyle>
      <a:lvl1pPr marL="296281" indent="-296281" algn="l" defTabSz="1183010" rtl="0" eaLnBrk="1" fontAlgn="base" hangingPunct="1">
        <a:spcBef>
          <a:spcPts val="800"/>
        </a:spcBef>
        <a:spcAft>
          <a:spcPct val="0"/>
        </a:spcAft>
        <a:buSzPct val="100000"/>
        <a:buChar char="•"/>
        <a:defRPr sz="2400" b="1">
          <a:solidFill>
            <a:schemeClr val="bg2"/>
          </a:solidFill>
          <a:effectLst/>
          <a:latin typeface="Arial"/>
          <a:ea typeface="ＭＳ Ｐゴシック" pitchFamily="-112" charset="-128"/>
          <a:cs typeface="Arial"/>
        </a:defRPr>
      </a:lvl1pPr>
      <a:lvl2pPr marL="681447" indent="-372468" algn="l" defTabSz="1183010" rtl="0" eaLnBrk="1" fontAlgn="base" hangingPunct="1">
        <a:spcBef>
          <a:spcPts val="800"/>
        </a:spcBef>
        <a:spcAft>
          <a:spcPct val="0"/>
        </a:spcAft>
        <a:buSzPct val="100000"/>
        <a:buChar char="–"/>
        <a:defRPr sz="2000" b="1">
          <a:solidFill>
            <a:schemeClr val="bg2"/>
          </a:solidFill>
          <a:effectLst/>
          <a:latin typeface="Arial"/>
          <a:ea typeface="ＭＳ Ｐゴシック" pitchFamily="-112" charset="-128"/>
          <a:cs typeface="Arial"/>
        </a:defRPr>
      </a:lvl2pPr>
      <a:lvl3pPr marL="992544" indent="-311096" algn="l" defTabSz="1183010" rtl="0" eaLnBrk="1" fontAlgn="base" hangingPunct="1">
        <a:spcBef>
          <a:spcPts val="800"/>
        </a:spcBef>
        <a:spcAft>
          <a:spcPct val="0"/>
        </a:spcAft>
        <a:buSzPct val="80000"/>
        <a:buChar char="•"/>
        <a:defRPr sz="2000" b="1">
          <a:solidFill>
            <a:schemeClr val="bg2"/>
          </a:solidFill>
          <a:effectLst/>
          <a:latin typeface="Arial"/>
          <a:ea typeface="ＭＳ Ｐゴシック" pitchFamily="-112" charset="-128"/>
          <a:cs typeface="Arial"/>
        </a:defRPr>
      </a:lvl3pPr>
      <a:lvl4pPr marL="1218987" indent="-226444" algn="l" defTabSz="1183010" rtl="0" eaLnBrk="1" fontAlgn="base" hangingPunct="1">
        <a:spcBef>
          <a:spcPct val="20000"/>
        </a:spcBef>
        <a:spcAft>
          <a:spcPct val="0"/>
        </a:spcAft>
        <a:buSzPct val="80000"/>
        <a:buFont typeface="Arial" pitchFamily="34" charset="0"/>
        <a:buChar char="–"/>
        <a:defRPr sz="2000" b="1">
          <a:solidFill>
            <a:schemeClr val="bg2"/>
          </a:solidFill>
          <a:effectLst/>
          <a:latin typeface="Arial"/>
          <a:ea typeface="ＭＳ Ｐゴシック" pitchFamily="-112" charset="-128"/>
          <a:cs typeface="Arial"/>
        </a:defRPr>
      </a:lvl4pPr>
      <a:lvl5pPr marL="1527966" indent="-237025" algn="l" defTabSz="1183010" rtl="0" eaLnBrk="1" fontAlgn="base" hangingPunct="1">
        <a:spcBef>
          <a:spcPct val="20000"/>
        </a:spcBef>
        <a:spcAft>
          <a:spcPct val="0"/>
        </a:spcAft>
        <a:buSzPct val="80000"/>
        <a:buFont typeface="Arial" pitchFamily="34" charset="0"/>
        <a:buChar char="•"/>
        <a:defRPr sz="2000" b="1">
          <a:solidFill>
            <a:schemeClr val="bg2"/>
          </a:solidFill>
          <a:effectLst/>
          <a:latin typeface="Arial"/>
          <a:ea typeface="ＭＳ Ｐゴシック" pitchFamily="-112" charset="-128"/>
          <a:cs typeface="Arial"/>
        </a:defRPr>
      </a:lvl5pPr>
      <a:lvl6pPr marL="3267561" indent="-296281" algn="l" defTabSz="1183010" rtl="0" eaLnBrk="1" fontAlgn="base" hangingPunct="1">
        <a:spcBef>
          <a:spcPct val="20000"/>
        </a:spcBef>
        <a:spcAft>
          <a:spcPct val="0"/>
        </a:spcAft>
        <a:buChar char="»"/>
        <a:defRPr sz="2700" b="1">
          <a:solidFill>
            <a:srgbClr val="FAFD00"/>
          </a:solidFill>
          <a:effectLst>
            <a:outerShdw blurRad="38100" dist="38100" dir="2700000" algn="tl">
              <a:srgbClr val="000000"/>
            </a:outerShdw>
          </a:effectLst>
          <a:latin typeface="+mn-lt"/>
          <a:ea typeface="ＭＳ Ｐゴシック" pitchFamily="-112" charset="-128"/>
        </a:defRPr>
      </a:lvl6pPr>
      <a:lvl7pPr marL="3877055" indent="-296281" algn="l" defTabSz="1183010" rtl="0" eaLnBrk="1" fontAlgn="base" hangingPunct="1">
        <a:spcBef>
          <a:spcPct val="20000"/>
        </a:spcBef>
        <a:spcAft>
          <a:spcPct val="0"/>
        </a:spcAft>
        <a:buChar char="»"/>
        <a:defRPr sz="2700" b="1">
          <a:solidFill>
            <a:srgbClr val="FAFD00"/>
          </a:solidFill>
          <a:effectLst>
            <a:outerShdw blurRad="38100" dist="38100" dir="2700000" algn="tl">
              <a:srgbClr val="000000"/>
            </a:outerShdw>
          </a:effectLst>
          <a:latin typeface="+mn-lt"/>
          <a:ea typeface="ＭＳ Ｐゴシック" pitchFamily="-112" charset="-128"/>
        </a:defRPr>
      </a:lvl7pPr>
      <a:lvl8pPr marL="4486548" indent="-296281" algn="l" defTabSz="1183010" rtl="0" eaLnBrk="1" fontAlgn="base" hangingPunct="1">
        <a:spcBef>
          <a:spcPct val="20000"/>
        </a:spcBef>
        <a:spcAft>
          <a:spcPct val="0"/>
        </a:spcAft>
        <a:buChar char="»"/>
        <a:defRPr sz="2700" b="1">
          <a:solidFill>
            <a:srgbClr val="FAFD00"/>
          </a:solidFill>
          <a:effectLst>
            <a:outerShdw blurRad="38100" dist="38100" dir="2700000" algn="tl">
              <a:srgbClr val="000000"/>
            </a:outerShdw>
          </a:effectLst>
          <a:latin typeface="+mn-lt"/>
          <a:ea typeface="ＭＳ Ｐゴシック" pitchFamily="-112" charset="-128"/>
        </a:defRPr>
      </a:lvl8pPr>
      <a:lvl9pPr marL="5096041" indent="-296281" algn="l" defTabSz="1183010" rtl="0" eaLnBrk="1" fontAlgn="base" hangingPunct="1">
        <a:spcBef>
          <a:spcPct val="20000"/>
        </a:spcBef>
        <a:spcAft>
          <a:spcPct val="0"/>
        </a:spcAft>
        <a:buChar char="»"/>
        <a:defRPr sz="2700" b="1">
          <a:solidFill>
            <a:srgbClr val="FAFD00"/>
          </a:solidFill>
          <a:effectLst>
            <a:outerShdw blurRad="38100" dist="38100" dir="2700000" algn="tl">
              <a:srgbClr val="000000"/>
            </a:outerShdw>
          </a:effectLst>
          <a:latin typeface="+mn-lt"/>
          <a:ea typeface="ＭＳ Ｐゴシック" pitchFamily="-112" charset="-128"/>
        </a:defRPr>
      </a:lvl9pPr>
    </p:bodyStyle>
    <p:otherStyle>
      <a:defPPr>
        <a:defRPr lang="en-US"/>
      </a:defPPr>
      <a:lvl1pPr marL="0" algn="l" defTabSz="609493" rtl="0" eaLnBrk="1" latinLnBrk="0" hangingPunct="1">
        <a:defRPr sz="2400" kern="1200">
          <a:solidFill>
            <a:schemeClr val="tx1"/>
          </a:solidFill>
          <a:latin typeface="+mn-lt"/>
          <a:ea typeface="+mn-ea"/>
          <a:cs typeface="+mn-cs"/>
        </a:defRPr>
      </a:lvl1pPr>
      <a:lvl2pPr marL="609493" algn="l" defTabSz="609493" rtl="0" eaLnBrk="1" latinLnBrk="0" hangingPunct="1">
        <a:defRPr sz="2400" kern="1200">
          <a:solidFill>
            <a:schemeClr val="tx1"/>
          </a:solidFill>
          <a:latin typeface="+mn-lt"/>
          <a:ea typeface="+mn-ea"/>
          <a:cs typeface="+mn-cs"/>
        </a:defRPr>
      </a:lvl2pPr>
      <a:lvl3pPr marL="1218987" algn="l" defTabSz="609493" rtl="0" eaLnBrk="1" latinLnBrk="0" hangingPunct="1">
        <a:defRPr sz="2400" kern="1200">
          <a:solidFill>
            <a:schemeClr val="tx1"/>
          </a:solidFill>
          <a:latin typeface="+mn-lt"/>
          <a:ea typeface="+mn-ea"/>
          <a:cs typeface="+mn-cs"/>
        </a:defRPr>
      </a:lvl3pPr>
      <a:lvl4pPr marL="1828480" algn="l" defTabSz="609493" rtl="0" eaLnBrk="1" latinLnBrk="0" hangingPunct="1">
        <a:defRPr sz="2400" kern="1200">
          <a:solidFill>
            <a:schemeClr val="tx1"/>
          </a:solidFill>
          <a:latin typeface="+mn-lt"/>
          <a:ea typeface="+mn-ea"/>
          <a:cs typeface="+mn-cs"/>
        </a:defRPr>
      </a:lvl4pPr>
      <a:lvl5pPr marL="2437973" algn="l" defTabSz="609493" rtl="0" eaLnBrk="1" latinLnBrk="0" hangingPunct="1">
        <a:defRPr sz="2400" kern="1200">
          <a:solidFill>
            <a:schemeClr val="tx1"/>
          </a:solidFill>
          <a:latin typeface="+mn-lt"/>
          <a:ea typeface="+mn-ea"/>
          <a:cs typeface="+mn-cs"/>
        </a:defRPr>
      </a:lvl5pPr>
      <a:lvl6pPr marL="3047467" algn="l" defTabSz="609493" rtl="0" eaLnBrk="1" latinLnBrk="0" hangingPunct="1">
        <a:defRPr sz="2400" kern="1200">
          <a:solidFill>
            <a:schemeClr val="tx1"/>
          </a:solidFill>
          <a:latin typeface="+mn-lt"/>
          <a:ea typeface="+mn-ea"/>
          <a:cs typeface="+mn-cs"/>
        </a:defRPr>
      </a:lvl6pPr>
      <a:lvl7pPr marL="3656960" algn="l" defTabSz="609493" rtl="0" eaLnBrk="1" latinLnBrk="0" hangingPunct="1">
        <a:defRPr sz="2400" kern="1200">
          <a:solidFill>
            <a:schemeClr val="tx1"/>
          </a:solidFill>
          <a:latin typeface="+mn-lt"/>
          <a:ea typeface="+mn-ea"/>
          <a:cs typeface="+mn-cs"/>
        </a:defRPr>
      </a:lvl7pPr>
      <a:lvl8pPr marL="4266453" algn="l" defTabSz="609493" rtl="0" eaLnBrk="1" latinLnBrk="0" hangingPunct="1">
        <a:defRPr sz="2400" kern="1200">
          <a:solidFill>
            <a:schemeClr val="tx1"/>
          </a:solidFill>
          <a:latin typeface="+mn-lt"/>
          <a:ea typeface="+mn-ea"/>
          <a:cs typeface="+mn-cs"/>
        </a:defRPr>
      </a:lvl8pPr>
      <a:lvl9pPr marL="4875947" algn="l" defTabSz="609493"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image" Target="../media/image12.emf"/><Relationship Id="rId5" Type="http://schemas.openxmlformats.org/officeDocument/2006/relationships/package" Target="../embeddings/Microsoft_Excel_Worksheet1.xlsx"/><Relationship Id="rId4" Type="http://schemas.openxmlformats.org/officeDocument/2006/relationships/oleObject" Target="../embeddings/oleObject1.bin"/></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dmdc.osd.mil/psawebdocs/docPage.jsp?p=DIS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jp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jpeg"/><Relationship Id="rId9" Type="http://schemas.openxmlformats.org/officeDocument/2006/relationships/image" Target="../media/image2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cdse.edu/catalog/elearning/PS113.html" TargetMode="External"/><Relationship Id="rId2" Type="http://schemas.openxmlformats.org/officeDocument/2006/relationships/hyperlink" Target="http://www.cdse.edu/catalog/elearning/PS123.html" TargetMode="External"/><Relationship Id="rId1" Type="http://schemas.openxmlformats.org/officeDocument/2006/relationships/slideLayout" Target="../slideLayouts/slideLayout2.xml"/><Relationship Id="rId4" Type="http://schemas.openxmlformats.org/officeDocument/2006/relationships/hyperlink" Target="http://iase.disa.mil/eta/cyberchallenge/launchPage.htm"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www.cdse.edu/catalog/elearning/DS-IF101.html" TargetMode="External"/><Relationship Id="rId2" Type="http://schemas.openxmlformats.org/officeDocument/2006/relationships/hyperlink" Target="http://iatraining.disa.mil/eta/piiv2/launchPage.htm"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jpasapp.dmdc.osd.mil/JPAS/JPASDisclosure" TargetMode="External"/><Relationship Id="rId2" Type="http://schemas.openxmlformats.org/officeDocument/2006/relationships/hyperlink" Target="http://www.dmdc.osd.mil/psawebdocs" TargetMode="Externa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4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mailto:dmdc.swft@mail.mil" TargetMode="External"/><Relationship Id="rId2" Type="http://schemas.openxmlformats.org/officeDocument/2006/relationships/hyperlink" Target="mailto:dodhra.knox.dmdc.mbx.contact-center@mail.mil" TargetMode="External"/><Relationship Id="rId1" Type="http://schemas.openxmlformats.org/officeDocument/2006/relationships/slideLayout" Target="../slideLayouts/slideLayout2.xml"/><Relationship Id="rId6" Type="http://schemas.openxmlformats.org/officeDocument/2006/relationships/hyperlink" Target="mailto:AskPSMO-I@dss.mil" TargetMode="External"/><Relationship Id="rId5" Type="http://schemas.openxmlformats.org/officeDocument/2006/relationships/hyperlink" Target="http://www.dss.mil/isp/policy_programs.html" TargetMode="External"/><Relationship Id="rId4" Type="http://schemas.openxmlformats.org/officeDocument/2006/relationships/hyperlink" Target="mailto:call.center@dsshelp.or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Clearance Processing Updates</a:t>
            </a:r>
            <a:endParaRPr lang="en-US" dirty="0"/>
          </a:p>
        </p:txBody>
      </p:sp>
      <p:sp>
        <p:nvSpPr>
          <p:cNvPr id="3" name="Subtitle 2"/>
          <p:cNvSpPr>
            <a:spLocks noGrp="1"/>
          </p:cNvSpPr>
          <p:nvPr>
            <p:ph type="subTitle" idx="1"/>
          </p:nvPr>
        </p:nvSpPr>
        <p:spPr/>
        <p:txBody>
          <a:bodyPr/>
          <a:lstStyle/>
          <a:p>
            <a:r>
              <a:rPr lang="en-US" dirty="0" smtClean="0"/>
              <a:t>FISWG </a:t>
            </a:r>
            <a:endParaRPr lang="en-US" dirty="0"/>
          </a:p>
        </p:txBody>
      </p:sp>
      <p:sp>
        <p:nvSpPr>
          <p:cNvPr id="4" name="Text Placeholder 3"/>
          <p:cNvSpPr>
            <a:spLocks noGrp="1"/>
          </p:cNvSpPr>
          <p:nvPr>
            <p:ph type="body" sz="quarter" idx="10"/>
          </p:nvPr>
        </p:nvSpPr>
        <p:spPr/>
        <p:txBody>
          <a:bodyPr/>
          <a:lstStyle/>
          <a:p>
            <a:r>
              <a:rPr lang="en-US" dirty="0" smtClean="0"/>
              <a:t>Wanda Walls</a:t>
            </a:r>
            <a:endParaRPr lang="en-US" dirty="0"/>
          </a:p>
        </p:txBody>
      </p:sp>
      <p:sp>
        <p:nvSpPr>
          <p:cNvPr id="5" name="Text Placeholder 4"/>
          <p:cNvSpPr>
            <a:spLocks noGrp="1"/>
          </p:cNvSpPr>
          <p:nvPr>
            <p:ph type="body" sz="quarter" idx="11"/>
          </p:nvPr>
        </p:nvSpPr>
        <p:spPr/>
        <p:txBody>
          <a:bodyPr/>
          <a:lstStyle/>
          <a:p>
            <a:r>
              <a:rPr lang="en-US" i="1" dirty="0" smtClean="0"/>
              <a:t>Security Representative </a:t>
            </a:r>
            <a:r>
              <a:rPr lang="en-US" i="1" dirty="0" err="1" smtClean="0"/>
              <a:t>Asc</a:t>
            </a:r>
            <a:r>
              <a:rPr lang="en-US" i="1" dirty="0" smtClean="0"/>
              <a:t> </a:t>
            </a:r>
            <a:r>
              <a:rPr lang="en-US" i="1" dirty="0" err="1" smtClean="0"/>
              <a:t>Mgr</a:t>
            </a:r>
            <a:endParaRPr lang="en-US" i="1" dirty="0"/>
          </a:p>
        </p:txBody>
      </p:sp>
      <p:sp>
        <p:nvSpPr>
          <p:cNvPr id="6" name="Text Placeholder 5"/>
          <p:cNvSpPr>
            <a:spLocks noGrp="1"/>
          </p:cNvSpPr>
          <p:nvPr>
            <p:ph type="body" sz="quarter" idx="12"/>
          </p:nvPr>
        </p:nvSpPr>
        <p:spPr/>
        <p:txBody>
          <a:bodyPr/>
          <a:lstStyle/>
          <a:p>
            <a:r>
              <a:rPr lang="en-US" dirty="0" smtClean="0"/>
              <a:t>12 July 2017</a:t>
            </a:r>
            <a:endParaRPr lang="en-US" dirty="0"/>
          </a:p>
        </p:txBody>
      </p:sp>
      <p:sp>
        <p:nvSpPr>
          <p:cNvPr id="7" name="Text Placeholder 3"/>
          <p:cNvSpPr txBox="1">
            <a:spLocks/>
          </p:cNvSpPr>
          <p:nvPr/>
        </p:nvSpPr>
        <p:spPr bwMode="auto">
          <a:xfrm>
            <a:off x="7656543" y="5996982"/>
            <a:ext cx="3629880" cy="276999"/>
          </a:xfrm>
          <a:prstGeom prst="rect">
            <a:avLst/>
          </a:prstGeom>
          <a:noFill/>
          <a:ln w="12700">
            <a:noFill/>
            <a:miter lim="800000"/>
            <a:headEnd/>
            <a:tailEnd/>
          </a:ln>
          <a:effectLst/>
        </p:spPr>
        <p:txBody>
          <a:bodyPr vert="horz" wrap="square" lIns="0" tIns="0" rIns="0" bIns="0" numCol="1" anchor="t" anchorCtr="0" compatLnSpc="1">
            <a:prstTxWarp prst="textNoShape">
              <a:avLst/>
            </a:prstTxWarp>
            <a:spAutoFit/>
          </a:bodyPr>
          <a:lstStyle>
            <a:lvl1pPr marL="0" indent="0" algn="l" defTabSz="1183010" rtl="0" eaLnBrk="1" fontAlgn="base" hangingPunct="1">
              <a:spcBef>
                <a:spcPts val="800"/>
              </a:spcBef>
              <a:spcAft>
                <a:spcPct val="0"/>
              </a:spcAft>
              <a:buSzPct val="100000"/>
              <a:buNone/>
              <a:defRPr sz="1800" b="1">
                <a:solidFill>
                  <a:schemeClr val="bg2"/>
                </a:solidFill>
                <a:effectLst/>
                <a:latin typeface="Arial"/>
                <a:ea typeface="ＭＳ Ｐゴシック" pitchFamily="-112" charset="-128"/>
                <a:cs typeface="Arial"/>
              </a:defRPr>
            </a:lvl1pPr>
            <a:lvl2pPr marL="0" indent="0" algn="l" defTabSz="1183010" rtl="0" eaLnBrk="1" fontAlgn="base" hangingPunct="1">
              <a:spcBef>
                <a:spcPts val="800"/>
              </a:spcBef>
              <a:spcAft>
                <a:spcPct val="0"/>
              </a:spcAft>
              <a:buSzPct val="100000"/>
              <a:buNone/>
              <a:defRPr sz="2400" b="1">
                <a:solidFill>
                  <a:schemeClr val="bg2"/>
                </a:solidFill>
                <a:effectLst/>
                <a:latin typeface="Arial"/>
                <a:ea typeface="ＭＳ Ｐゴシック" pitchFamily="-112" charset="-128"/>
                <a:cs typeface="Arial"/>
              </a:defRPr>
            </a:lvl2pPr>
            <a:lvl3pPr marL="0" indent="0" algn="l" defTabSz="1183010" rtl="0" eaLnBrk="1" fontAlgn="base" hangingPunct="1">
              <a:spcBef>
                <a:spcPts val="800"/>
              </a:spcBef>
              <a:spcAft>
                <a:spcPct val="0"/>
              </a:spcAft>
              <a:buSzPct val="80000"/>
              <a:buNone/>
              <a:defRPr sz="2400" b="1">
                <a:solidFill>
                  <a:schemeClr val="bg2"/>
                </a:solidFill>
                <a:effectLst/>
                <a:latin typeface="Arial"/>
                <a:ea typeface="ＭＳ Ｐゴシック" pitchFamily="-112" charset="-128"/>
                <a:cs typeface="Arial"/>
              </a:defRPr>
            </a:lvl3pPr>
            <a:lvl4pPr marL="0" indent="0" algn="l" defTabSz="1183010" rtl="0" eaLnBrk="1" fontAlgn="base" hangingPunct="1">
              <a:spcBef>
                <a:spcPct val="20000"/>
              </a:spcBef>
              <a:spcAft>
                <a:spcPct val="0"/>
              </a:spcAft>
              <a:buSzPct val="80000"/>
              <a:buFont typeface="Arial" pitchFamily="34" charset="0"/>
              <a:buNone/>
              <a:defRPr sz="2400" b="1">
                <a:solidFill>
                  <a:schemeClr val="bg2"/>
                </a:solidFill>
                <a:effectLst/>
                <a:latin typeface="Arial"/>
                <a:ea typeface="ＭＳ Ｐゴシック" pitchFamily="-112" charset="-128"/>
                <a:cs typeface="Arial"/>
              </a:defRPr>
            </a:lvl4pPr>
            <a:lvl5pPr marL="0" indent="0" algn="l" defTabSz="1183010" rtl="0" eaLnBrk="1" fontAlgn="base" hangingPunct="1">
              <a:spcBef>
                <a:spcPct val="20000"/>
              </a:spcBef>
              <a:spcAft>
                <a:spcPct val="0"/>
              </a:spcAft>
              <a:buSzPct val="80000"/>
              <a:buFont typeface="Arial" pitchFamily="34" charset="0"/>
              <a:buNone/>
              <a:defRPr sz="2400" b="1">
                <a:solidFill>
                  <a:schemeClr val="bg2"/>
                </a:solidFill>
                <a:effectLst/>
                <a:latin typeface="Arial"/>
                <a:ea typeface="ＭＳ Ｐゴシック" pitchFamily="-112" charset="-128"/>
                <a:cs typeface="Arial"/>
              </a:defRPr>
            </a:lvl5pPr>
            <a:lvl6pPr marL="3267561" indent="-296281" algn="l" defTabSz="1183010" rtl="0" eaLnBrk="1" fontAlgn="base" hangingPunct="1">
              <a:spcBef>
                <a:spcPct val="20000"/>
              </a:spcBef>
              <a:spcAft>
                <a:spcPct val="0"/>
              </a:spcAft>
              <a:buChar char="»"/>
              <a:defRPr sz="2700" b="1">
                <a:solidFill>
                  <a:srgbClr val="FAFD00"/>
                </a:solidFill>
                <a:effectLst>
                  <a:outerShdw blurRad="38100" dist="38100" dir="2700000" algn="tl">
                    <a:srgbClr val="000000"/>
                  </a:outerShdw>
                </a:effectLst>
                <a:latin typeface="+mn-lt"/>
                <a:ea typeface="ＭＳ Ｐゴシック" pitchFamily="-112" charset="-128"/>
              </a:defRPr>
            </a:lvl6pPr>
            <a:lvl7pPr marL="3877055" indent="-296281" algn="l" defTabSz="1183010" rtl="0" eaLnBrk="1" fontAlgn="base" hangingPunct="1">
              <a:spcBef>
                <a:spcPct val="20000"/>
              </a:spcBef>
              <a:spcAft>
                <a:spcPct val="0"/>
              </a:spcAft>
              <a:buChar char="»"/>
              <a:defRPr sz="2700" b="1">
                <a:solidFill>
                  <a:srgbClr val="FAFD00"/>
                </a:solidFill>
                <a:effectLst>
                  <a:outerShdw blurRad="38100" dist="38100" dir="2700000" algn="tl">
                    <a:srgbClr val="000000"/>
                  </a:outerShdw>
                </a:effectLst>
                <a:latin typeface="+mn-lt"/>
                <a:ea typeface="ＭＳ Ｐゴシック" pitchFamily="-112" charset="-128"/>
              </a:defRPr>
            </a:lvl7pPr>
            <a:lvl8pPr marL="4486548" indent="-296281" algn="l" defTabSz="1183010" rtl="0" eaLnBrk="1" fontAlgn="base" hangingPunct="1">
              <a:spcBef>
                <a:spcPct val="20000"/>
              </a:spcBef>
              <a:spcAft>
                <a:spcPct val="0"/>
              </a:spcAft>
              <a:buChar char="»"/>
              <a:defRPr sz="2700" b="1">
                <a:solidFill>
                  <a:srgbClr val="FAFD00"/>
                </a:solidFill>
                <a:effectLst>
                  <a:outerShdw blurRad="38100" dist="38100" dir="2700000" algn="tl">
                    <a:srgbClr val="000000"/>
                  </a:outerShdw>
                </a:effectLst>
                <a:latin typeface="+mn-lt"/>
                <a:ea typeface="ＭＳ Ｐゴシック" pitchFamily="-112" charset="-128"/>
              </a:defRPr>
            </a:lvl8pPr>
            <a:lvl9pPr marL="5096041" indent="-296281" algn="l" defTabSz="1183010" rtl="0" eaLnBrk="1" fontAlgn="base" hangingPunct="1">
              <a:spcBef>
                <a:spcPct val="20000"/>
              </a:spcBef>
              <a:spcAft>
                <a:spcPct val="0"/>
              </a:spcAft>
              <a:buChar char="»"/>
              <a:defRPr sz="2700" b="1">
                <a:solidFill>
                  <a:srgbClr val="FAFD00"/>
                </a:solidFill>
                <a:effectLst>
                  <a:outerShdw blurRad="38100" dist="38100" dir="2700000" algn="tl">
                    <a:srgbClr val="000000"/>
                  </a:outerShdw>
                </a:effectLst>
                <a:latin typeface="+mn-lt"/>
                <a:ea typeface="ＭＳ Ｐゴシック" pitchFamily="-112" charset="-128"/>
              </a:defRPr>
            </a:lvl9pPr>
          </a:lstStyle>
          <a:p>
            <a:r>
              <a:rPr lang="en-US" kern="0" dirty="0" smtClean="0"/>
              <a:t>Steven Burke</a:t>
            </a:r>
            <a:endParaRPr lang="en-US" kern="0" dirty="0"/>
          </a:p>
        </p:txBody>
      </p:sp>
      <p:sp>
        <p:nvSpPr>
          <p:cNvPr id="8" name="Text Placeholder 4"/>
          <p:cNvSpPr txBox="1">
            <a:spLocks/>
          </p:cNvSpPr>
          <p:nvPr/>
        </p:nvSpPr>
        <p:spPr bwMode="auto">
          <a:xfrm>
            <a:off x="7656542" y="6278196"/>
            <a:ext cx="3751155" cy="246221"/>
          </a:xfrm>
          <a:prstGeom prst="rect">
            <a:avLst/>
          </a:prstGeom>
          <a:noFill/>
          <a:ln w="12700">
            <a:noFill/>
            <a:miter lim="800000"/>
            <a:headEnd/>
            <a:tailEnd/>
          </a:ln>
          <a:effectLst/>
        </p:spPr>
        <p:txBody>
          <a:bodyPr vert="horz" wrap="square" lIns="0" tIns="0" rIns="0" bIns="0" numCol="1" anchor="t" anchorCtr="0" compatLnSpc="1">
            <a:prstTxWarp prst="textNoShape">
              <a:avLst/>
            </a:prstTxWarp>
            <a:spAutoFit/>
          </a:bodyPr>
          <a:lstStyle>
            <a:lvl1pPr marL="0" indent="0" algn="l" defTabSz="1183010" rtl="0" eaLnBrk="1" fontAlgn="base" hangingPunct="1">
              <a:spcBef>
                <a:spcPts val="800"/>
              </a:spcBef>
              <a:spcAft>
                <a:spcPct val="0"/>
              </a:spcAft>
              <a:buSzPct val="100000"/>
              <a:buNone/>
              <a:defRPr sz="1600" b="1">
                <a:solidFill>
                  <a:schemeClr val="bg2"/>
                </a:solidFill>
                <a:effectLst/>
                <a:latin typeface="Arial"/>
                <a:ea typeface="ＭＳ Ｐゴシック" pitchFamily="-112" charset="-128"/>
                <a:cs typeface="Arial"/>
              </a:defRPr>
            </a:lvl1pPr>
            <a:lvl2pPr marL="0" indent="0" algn="l" defTabSz="1183010" rtl="0" eaLnBrk="1" fontAlgn="base" hangingPunct="1">
              <a:spcBef>
                <a:spcPts val="800"/>
              </a:spcBef>
              <a:spcAft>
                <a:spcPct val="0"/>
              </a:spcAft>
              <a:buSzPct val="100000"/>
              <a:buNone/>
              <a:defRPr sz="2400" b="1">
                <a:solidFill>
                  <a:schemeClr val="bg2"/>
                </a:solidFill>
                <a:effectLst/>
                <a:latin typeface="Arial"/>
                <a:ea typeface="ＭＳ Ｐゴシック" pitchFamily="-112" charset="-128"/>
                <a:cs typeface="Arial"/>
              </a:defRPr>
            </a:lvl2pPr>
            <a:lvl3pPr marL="0" indent="0" algn="l" defTabSz="1183010" rtl="0" eaLnBrk="1" fontAlgn="base" hangingPunct="1">
              <a:spcBef>
                <a:spcPts val="800"/>
              </a:spcBef>
              <a:spcAft>
                <a:spcPct val="0"/>
              </a:spcAft>
              <a:buSzPct val="80000"/>
              <a:buNone/>
              <a:defRPr sz="2400" b="1">
                <a:solidFill>
                  <a:schemeClr val="bg2"/>
                </a:solidFill>
                <a:effectLst/>
                <a:latin typeface="Arial"/>
                <a:ea typeface="ＭＳ Ｐゴシック" pitchFamily="-112" charset="-128"/>
                <a:cs typeface="Arial"/>
              </a:defRPr>
            </a:lvl3pPr>
            <a:lvl4pPr marL="0" indent="0" algn="l" defTabSz="1183010" rtl="0" eaLnBrk="1" fontAlgn="base" hangingPunct="1">
              <a:spcBef>
                <a:spcPct val="20000"/>
              </a:spcBef>
              <a:spcAft>
                <a:spcPct val="0"/>
              </a:spcAft>
              <a:buSzPct val="80000"/>
              <a:buFont typeface="Arial" pitchFamily="34" charset="0"/>
              <a:buNone/>
              <a:defRPr sz="2400" b="1">
                <a:solidFill>
                  <a:schemeClr val="bg2"/>
                </a:solidFill>
                <a:effectLst/>
                <a:latin typeface="Arial"/>
                <a:ea typeface="ＭＳ Ｐゴシック" pitchFamily="-112" charset="-128"/>
                <a:cs typeface="Arial"/>
              </a:defRPr>
            </a:lvl4pPr>
            <a:lvl5pPr marL="0" indent="0" algn="l" defTabSz="1183010" rtl="0" eaLnBrk="1" fontAlgn="base" hangingPunct="1">
              <a:spcBef>
                <a:spcPct val="20000"/>
              </a:spcBef>
              <a:spcAft>
                <a:spcPct val="0"/>
              </a:spcAft>
              <a:buSzPct val="80000"/>
              <a:buFont typeface="Arial" pitchFamily="34" charset="0"/>
              <a:buNone/>
              <a:defRPr sz="2400" b="1">
                <a:solidFill>
                  <a:schemeClr val="bg2"/>
                </a:solidFill>
                <a:effectLst/>
                <a:latin typeface="Arial"/>
                <a:ea typeface="ＭＳ Ｐゴシック" pitchFamily="-112" charset="-128"/>
                <a:cs typeface="Arial"/>
              </a:defRPr>
            </a:lvl5pPr>
            <a:lvl6pPr marL="3267561" indent="-296281" algn="l" defTabSz="1183010" rtl="0" eaLnBrk="1" fontAlgn="base" hangingPunct="1">
              <a:spcBef>
                <a:spcPct val="20000"/>
              </a:spcBef>
              <a:spcAft>
                <a:spcPct val="0"/>
              </a:spcAft>
              <a:buChar char="»"/>
              <a:defRPr sz="2700" b="1">
                <a:solidFill>
                  <a:srgbClr val="FAFD00"/>
                </a:solidFill>
                <a:effectLst>
                  <a:outerShdw blurRad="38100" dist="38100" dir="2700000" algn="tl">
                    <a:srgbClr val="000000"/>
                  </a:outerShdw>
                </a:effectLst>
                <a:latin typeface="+mn-lt"/>
                <a:ea typeface="ＭＳ Ｐゴシック" pitchFamily="-112" charset="-128"/>
              </a:defRPr>
            </a:lvl6pPr>
            <a:lvl7pPr marL="3877055" indent="-296281" algn="l" defTabSz="1183010" rtl="0" eaLnBrk="1" fontAlgn="base" hangingPunct="1">
              <a:spcBef>
                <a:spcPct val="20000"/>
              </a:spcBef>
              <a:spcAft>
                <a:spcPct val="0"/>
              </a:spcAft>
              <a:buChar char="»"/>
              <a:defRPr sz="2700" b="1">
                <a:solidFill>
                  <a:srgbClr val="FAFD00"/>
                </a:solidFill>
                <a:effectLst>
                  <a:outerShdw blurRad="38100" dist="38100" dir="2700000" algn="tl">
                    <a:srgbClr val="000000"/>
                  </a:outerShdw>
                </a:effectLst>
                <a:latin typeface="+mn-lt"/>
                <a:ea typeface="ＭＳ Ｐゴシック" pitchFamily="-112" charset="-128"/>
              </a:defRPr>
            </a:lvl7pPr>
            <a:lvl8pPr marL="4486548" indent="-296281" algn="l" defTabSz="1183010" rtl="0" eaLnBrk="1" fontAlgn="base" hangingPunct="1">
              <a:spcBef>
                <a:spcPct val="20000"/>
              </a:spcBef>
              <a:spcAft>
                <a:spcPct val="0"/>
              </a:spcAft>
              <a:buChar char="»"/>
              <a:defRPr sz="2700" b="1">
                <a:solidFill>
                  <a:srgbClr val="FAFD00"/>
                </a:solidFill>
                <a:effectLst>
                  <a:outerShdw blurRad="38100" dist="38100" dir="2700000" algn="tl">
                    <a:srgbClr val="000000"/>
                  </a:outerShdw>
                </a:effectLst>
                <a:latin typeface="+mn-lt"/>
                <a:ea typeface="ＭＳ Ｐゴシック" pitchFamily="-112" charset="-128"/>
              </a:defRPr>
            </a:lvl8pPr>
            <a:lvl9pPr marL="5096041" indent="-296281" algn="l" defTabSz="1183010" rtl="0" eaLnBrk="1" fontAlgn="base" hangingPunct="1">
              <a:spcBef>
                <a:spcPct val="20000"/>
              </a:spcBef>
              <a:spcAft>
                <a:spcPct val="0"/>
              </a:spcAft>
              <a:buChar char="»"/>
              <a:defRPr sz="2700" b="1">
                <a:solidFill>
                  <a:srgbClr val="FAFD00"/>
                </a:solidFill>
                <a:effectLst>
                  <a:outerShdw blurRad="38100" dist="38100" dir="2700000" algn="tl">
                    <a:srgbClr val="000000"/>
                  </a:outerShdw>
                </a:effectLst>
                <a:latin typeface="+mn-lt"/>
                <a:ea typeface="ＭＳ Ｐゴシック" pitchFamily="-112" charset="-128"/>
              </a:defRPr>
            </a:lvl9pPr>
          </a:lstStyle>
          <a:p>
            <a:r>
              <a:rPr lang="en-US" i="1" kern="0" dirty="0" smtClean="0"/>
              <a:t>Facility Security Officer, Corporate HQ</a:t>
            </a:r>
            <a:endParaRPr lang="en-US" i="1" kern="0" dirty="0"/>
          </a:p>
        </p:txBody>
      </p:sp>
    </p:spTree>
    <p:extLst>
      <p:ext uri="{BB962C8B-B14F-4D97-AF65-F5344CB8AC3E}">
        <p14:creationId xmlns:p14="http://schemas.microsoft.com/office/powerpoint/2010/main" val="5683865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e-QIP Rejections</a:t>
            </a:r>
            <a:endParaRPr lang="en-US" dirty="0"/>
          </a:p>
        </p:txBody>
      </p:sp>
      <p:sp>
        <p:nvSpPr>
          <p:cNvPr id="3" name="Content Placeholder 2"/>
          <p:cNvSpPr>
            <a:spLocks noGrp="1"/>
          </p:cNvSpPr>
          <p:nvPr>
            <p:ph idx="1"/>
          </p:nvPr>
        </p:nvSpPr>
        <p:spPr>
          <a:xfrm>
            <a:off x="911463" y="1354594"/>
            <a:ext cx="10356371" cy="2831544"/>
          </a:xfrm>
        </p:spPr>
        <p:txBody>
          <a:bodyPr/>
          <a:lstStyle/>
          <a:p>
            <a:r>
              <a:rPr lang="en-US" dirty="0" smtClean="0"/>
              <a:t>Some recent uncommon rejections we’ve seen:</a:t>
            </a:r>
          </a:p>
          <a:p>
            <a:pPr lvl="1"/>
            <a:r>
              <a:rPr lang="en-US" dirty="0" smtClean="0"/>
              <a:t>Section </a:t>
            </a:r>
            <a:r>
              <a:rPr lang="en-US" dirty="0"/>
              <a:t>13A: Overlapping employment and </a:t>
            </a:r>
            <a:r>
              <a:rPr lang="en-US" dirty="0" smtClean="0"/>
              <a:t>unemployment</a:t>
            </a:r>
            <a:endParaRPr lang="en-US" dirty="0"/>
          </a:p>
          <a:p>
            <a:pPr lvl="1"/>
            <a:r>
              <a:rPr lang="en-US" dirty="0" smtClean="0"/>
              <a:t>Section </a:t>
            </a:r>
            <a:r>
              <a:rPr lang="en-US" dirty="0"/>
              <a:t>16: Reference(s) provided reside </a:t>
            </a:r>
            <a:r>
              <a:rPr lang="en-US" dirty="0" smtClean="0"/>
              <a:t>overseas</a:t>
            </a:r>
            <a:endParaRPr lang="en-US" dirty="0"/>
          </a:p>
          <a:p>
            <a:pPr lvl="1"/>
            <a:r>
              <a:rPr lang="en-US" dirty="0" smtClean="0"/>
              <a:t>Section </a:t>
            </a:r>
            <a:r>
              <a:rPr lang="en-US" dirty="0"/>
              <a:t>16: Reference(s) provided are listed elsewhere on the </a:t>
            </a:r>
            <a:r>
              <a:rPr lang="en-US" dirty="0" smtClean="0"/>
              <a:t>form</a:t>
            </a:r>
            <a:endParaRPr lang="en-US" dirty="0"/>
          </a:p>
          <a:p>
            <a:pPr lvl="1"/>
            <a:r>
              <a:rPr lang="en-US" dirty="0" smtClean="0"/>
              <a:t>Section </a:t>
            </a:r>
            <a:r>
              <a:rPr lang="en-US" dirty="0"/>
              <a:t>17: Incomplete address for former </a:t>
            </a:r>
            <a:r>
              <a:rPr lang="en-US" dirty="0" smtClean="0"/>
              <a:t>spouse</a:t>
            </a:r>
            <a:endParaRPr lang="en-US" dirty="0"/>
          </a:p>
          <a:p>
            <a:pPr lvl="1"/>
            <a:r>
              <a:rPr lang="en-US" dirty="0" smtClean="0"/>
              <a:t>Section </a:t>
            </a:r>
            <a:r>
              <a:rPr lang="en-US" dirty="0"/>
              <a:t>18: Unknown/Incomplete address of Relative(s</a:t>
            </a:r>
            <a:r>
              <a:rPr lang="en-US" dirty="0" smtClean="0"/>
              <a:t>)</a:t>
            </a:r>
          </a:p>
          <a:p>
            <a:pPr lvl="2"/>
            <a:r>
              <a:rPr lang="en-US" dirty="0" smtClean="0"/>
              <a:t>Even when addressed in the remarks</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9596" y="3829167"/>
            <a:ext cx="3094813" cy="2475850"/>
          </a:xfrm>
          <a:prstGeom prst="rect">
            <a:avLst/>
          </a:prstGeom>
        </p:spPr>
      </p:pic>
    </p:spTree>
    <p:extLst>
      <p:ext uri="{BB962C8B-B14F-4D97-AF65-F5344CB8AC3E}">
        <p14:creationId xmlns:p14="http://schemas.microsoft.com/office/powerpoint/2010/main" val="11534577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68433" y="2581362"/>
            <a:ext cx="10356372" cy="1477328"/>
          </a:xfrm>
        </p:spPr>
        <p:txBody>
          <a:bodyPr>
            <a:scene3d>
              <a:camera prst="orthographicFront"/>
              <a:lightRig rig="harsh" dir="t"/>
            </a:scene3d>
            <a:sp3d extrusionH="57150" prstMaterial="matte">
              <a:bevelT w="63500" h="12700" prst="angle"/>
              <a:contourClr>
                <a:schemeClr val="bg1">
                  <a:lumMod val="65000"/>
                </a:schemeClr>
              </a:contourClr>
            </a:sp3d>
          </a:bodyPr>
          <a:lstStyle/>
          <a:p>
            <a:r>
              <a:rPr lang="en-US" sz="4800" dirty="0" smtClean="0">
                <a:latin typeface="Cambria Math" panose="02040503050406030204" pitchFamily="18" charset="0"/>
                <a:ea typeface="Cambria Math" panose="02040503050406030204" pitchFamily="18" charset="0"/>
              </a:rPr>
              <a:t>Defense </a:t>
            </a:r>
            <a:r>
              <a:rPr lang="en-US" sz="4800" dirty="0">
                <a:latin typeface="Cambria Math" panose="02040503050406030204" pitchFamily="18" charset="0"/>
                <a:ea typeface="Cambria Math" panose="02040503050406030204" pitchFamily="18" charset="0"/>
              </a:rPr>
              <a:t>Information System for </a:t>
            </a:r>
            <a:r>
              <a:rPr lang="en-US" sz="4800" dirty="0" smtClean="0">
                <a:latin typeface="Cambria Math" panose="02040503050406030204" pitchFamily="18" charset="0"/>
                <a:ea typeface="Cambria Math" panose="02040503050406030204" pitchFamily="18" charset="0"/>
              </a:rPr>
              <a:t>Security</a:t>
            </a:r>
            <a:br>
              <a:rPr lang="en-US" sz="4800" dirty="0" smtClean="0">
                <a:latin typeface="Cambria Math" panose="02040503050406030204" pitchFamily="18" charset="0"/>
                <a:ea typeface="Cambria Math" panose="02040503050406030204" pitchFamily="18" charset="0"/>
              </a:rPr>
            </a:br>
            <a:r>
              <a:rPr lang="en-US" sz="4800" dirty="0" smtClean="0">
                <a:latin typeface="Cambria Math" panose="02040503050406030204" pitchFamily="18" charset="0"/>
                <a:ea typeface="Cambria Math" panose="02040503050406030204" pitchFamily="18" charset="0"/>
              </a:rPr>
              <a:t>(DISS) Overview</a:t>
            </a:r>
            <a:endParaRPr lang="en-US" sz="4800"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ambria Math" panose="02040503050406030204" pitchFamily="18" charset="0"/>
              <a:ea typeface="Cambria Math" panose="02040503050406030204" pitchFamily="18" charset="0"/>
            </a:endParaRPr>
          </a:p>
        </p:txBody>
      </p:sp>
    </p:spTree>
    <p:extLst>
      <p:ext uri="{BB962C8B-B14F-4D97-AF65-F5344CB8AC3E}">
        <p14:creationId xmlns:p14="http://schemas.microsoft.com/office/powerpoint/2010/main" val="23830799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Defense Information System for Security</a:t>
            </a:r>
          </a:p>
        </p:txBody>
      </p:sp>
      <p:sp>
        <p:nvSpPr>
          <p:cNvPr id="3" name="Content Placeholder 2"/>
          <p:cNvSpPr>
            <a:spLocks noGrp="1"/>
          </p:cNvSpPr>
          <p:nvPr>
            <p:ph idx="1"/>
          </p:nvPr>
        </p:nvSpPr>
        <p:spPr>
          <a:xfrm>
            <a:off x="911463" y="1354594"/>
            <a:ext cx="10356371" cy="2954655"/>
          </a:xfrm>
        </p:spPr>
        <p:txBody>
          <a:bodyPr/>
          <a:lstStyle/>
          <a:p>
            <a:r>
              <a:rPr lang="en-US" dirty="0"/>
              <a:t>The Defense Information System for Security (DISS), once fully deployed, will replace the Joint Personnel Adjudication System (JPAS), to serve as the system of record to perform comprehensive personnel security, suitability and credential eligibility management for all Military, civilian, and DOD contractor personnel. DISS provides secure communications between Adjudicators, Security Officers and Component Adjudicators in support of eligibility and access management. </a:t>
            </a:r>
            <a:endParaRPr lang="en-US"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88130" y="4307310"/>
            <a:ext cx="6431363" cy="2281927"/>
          </a:xfrm>
          <a:prstGeom prst="rect">
            <a:avLst/>
          </a:prstGeom>
        </p:spPr>
      </p:pic>
    </p:spTree>
    <p:extLst>
      <p:ext uri="{BB962C8B-B14F-4D97-AF65-F5344CB8AC3E}">
        <p14:creationId xmlns:p14="http://schemas.microsoft.com/office/powerpoint/2010/main" val="41690028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to expect in DISS</a:t>
            </a:r>
            <a:endParaRPr lang="en-US" dirty="0"/>
          </a:p>
        </p:txBody>
      </p:sp>
      <p:sp>
        <p:nvSpPr>
          <p:cNvPr id="3" name="Content Placeholder 2"/>
          <p:cNvSpPr>
            <a:spLocks noGrp="1"/>
          </p:cNvSpPr>
          <p:nvPr>
            <p:ph idx="1"/>
          </p:nvPr>
        </p:nvSpPr>
        <p:spPr>
          <a:xfrm>
            <a:off x="911463" y="1354594"/>
            <a:ext cx="10356371" cy="5622052"/>
          </a:xfrm>
        </p:spPr>
        <p:txBody>
          <a:bodyPr/>
          <a:lstStyle/>
          <a:p>
            <a:r>
              <a:rPr lang="en-US" dirty="0" smtClean="0"/>
              <a:t>Continuous and integrated workflow between DoD CAF, PSMO-I and FSOs</a:t>
            </a:r>
          </a:p>
          <a:p>
            <a:pPr lvl="1"/>
            <a:r>
              <a:rPr lang="en-US" dirty="0" smtClean="0"/>
              <a:t>FSOs can monitor case determination actions</a:t>
            </a:r>
          </a:p>
          <a:p>
            <a:pPr lvl="1"/>
            <a:r>
              <a:rPr lang="en-US" dirty="0" smtClean="0"/>
              <a:t>FSOs can submit Customer Service Request (previously an RRU) and Supplemental Information Documents through secure electronic submission</a:t>
            </a:r>
          </a:p>
          <a:p>
            <a:pPr lvl="1"/>
            <a:r>
              <a:rPr lang="en-US" dirty="0"/>
              <a:t>DoD CAF will submit Request for Action (previously CAF message) to FSOs</a:t>
            </a:r>
          </a:p>
          <a:p>
            <a:pPr lvl="1"/>
            <a:r>
              <a:rPr lang="en-US" dirty="0" smtClean="0"/>
              <a:t>E-Adjudications) for applicable T-3 case files </a:t>
            </a:r>
          </a:p>
          <a:p>
            <a:pPr lvl="1"/>
            <a:r>
              <a:rPr lang="en-US" dirty="0" smtClean="0"/>
              <a:t>FSOs can Upload SF-312s</a:t>
            </a:r>
          </a:p>
          <a:p>
            <a:pPr lvl="1"/>
            <a:r>
              <a:rPr lang="en-US" dirty="0" smtClean="0"/>
              <a:t>No Lockouts when accidentally hitting the “</a:t>
            </a:r>
            <a:r>
              <a:rPr lang="en-US" dirty="0" smtClean="0">
                <a:solidFill>
                  <a:srgbClr val="FF0000"/>
                </a:solidFill>
              </a:rPr>
              <a:t>x</a:t>
            </a:r>
            <a:r>
              <a:rPr lang="en-US" dirty="0" smtClean="0"/>
              <a:t>”</a:t>
            </a:r>
          </a:p>
          <a:p>
            <a:pPr lvl="1"/>
            <a:r>
              <a:rPr lang="en-US" dirty="0" smtClean="0"/>
              <a:t>Incident Reporting:</a:t>
            </a:r>
          </a:p>
          <a:p>
            <a:pPr lvl="2"/>
            <a:r>
              <a:rPr lang="en-US" dirty="0" smtClean="0"/>
              <a:t>Submit the incident and supporting documentation all at once</a:t>
            </a:r>
          </a:p>
          <a:p>
            <a:pPr lvl="2"/>
            <a:r>
              <a:rPr lang="en-US" dirty="0" smtClean="0"/>
              <a:t>No more </a:t>
            </a:r>
            <a:r>
              <a:rPr lang="en-US" dirty="0" smtClean="0">
                <a:solidFill>
                  <a:schemeClr val="accent3"/>
                </a:solidFill>
              </a:rPr>
              <a:t>RED</a:t>
            </a:r>
            <a:r>
              <a:rPr lang="en-US" dirty="0" smtClean="0"/>
              <a:t> in JPAS</a:t>
            </a:r>
          </a:p>
          <a:p>
            <a:pPr lvl="2"/>
            <a:endParaRPr lang="en-US" dirty="0" smtClean="0"/>
          </a:p>
          <a:p>
            <a:endParaRPr lang="en-US" dirty="0" smtClean="0"/>
          </a:p>
        </p:txBody>
      </p:sp>
    </p:spTree>
    <p:extLst>
      <p:ext uri="{BB962C8B-B14F-4D97-AF65-F5344CB8AC3E}">
        <p14:creationId xmlns:p14="http://schemas.microsoft.com/office/powerpoint/2010/main" val="26966500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DISS Hierarchy Structure</a:t>
            </a:r>
            <a:endParaRPr lang="en-US" dirty="0"/>
          </a:p>
        </p:txBody>
      </p:sp>
      <p:sp>
        <p:nvSpPr>
          <p:cNvPr id="3" name="Content Placeholder 2"/>
          <p:cNvSpPr>
            <a:spLocks noGrp="1"/>
          </p:cNvSpPr>
          <p:nvPr>
            <p:ph idx="1"/>
          </p:nvPr>
        </p:nvSpPr>
        <p:spPr>
          <a:xfrm>
            <a:off x="911463" y="1354594"/>
            <a:ext cx="10356371" cy="3919022"/>
          </a:xfrm>
        </p:spPr>
        <p:txBody>
          <a:bodyPr/>
          <a:lstStyle/>
          <a:p>
            <a:r>
              <a:rPr lang="en-US" dirty="0" smtClean="0"/>
              <a:t>DISS has a hierarchy based structure consisting of all DoD Components and cleared Facilities for user and subject management.  It is referred to as the “Tree”</a:t>
            </a:r>
          </a:p>
          <a:p>
            <a:pPr lvl="1"/>
            <a:r>
              <a:rPr lang="en-US" dirty="0" smtClean="0"/>
              <a:t>The waterfall structure of SMOs within the Tree is referred to as a “Branch”</a:t>
            </a:r>
          </a:p>
          <a:p>
            <a:pPr lvl="1"/>
            <a:r>
              <a:rPr lang="en-US" dirty="0" smtClean="0"/>
              <a:t>Users are only capable of conducting their allowable functions within the Branches they are provisioned for</a:t>
            </a:r>
          </a:p>
          <a:p>
            <a:r>
              <a:rPr lang="en-US" dirty="0" smtClean="0"/>
              <a:t>Inherent permissions are those given with the granting of the role</a:t>
            </a:r>
          </a:p>
          <a:p>
            <a:r>
              <a:rPr lang="en-US" dirty="0" smtClean="0"/>
              <a:t>Optional permissions are those selected by a Hierarchy Manager or Account Manager allowing the capability to restrict additional users from conducting functions outside the scope of their responsibilities</a:t>
            </a:r>
            <a:endParaRPr lang="en-US" dirty="0"/>
          </a:p>
        </p:txBody>
      </p:sp>
    </p:spTree>
    <p:extLst>
      <p:ext uri="{BB962C8B-B14F-4D97-AF65-F5344CB8AC3E}">
        <p14:creationId xmlns:p14="http://schemas.microsoft.com/office/powerpoint/2010/main" val="15631653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Hierarchical Structure </a:t>
            </a:r>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56605" y="3616142"/>
            <a:ext cx="1110498" cy="1209805"/>
          </a:xfrm>
          <a:prstGeom prst="rect">
            <a:avLst/>
          </a:prstGeom>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4844" t="17532" r="11680" b="17808"/>
          <a:stretch/>
        </p:blipFill>
        <p:spPr>
          <a:xfrm>
            <a:off x="1533311" y="1168137"/>
            <a:ext cx="1818780" cy="1600526"/>
          </a:xfrm>
          <a:prstGeom prst="rect">
            <a:avLst/>
          </a:prstGeom>
        </p:spPr>
      </p:pic>
      <p:sp>
        <p:nvSpPr>
          <p:cNvPr id="12" name="TextBox 11"/>
          <p:cNvSpPr txBox="1"/>
          <p:nvPr/>
        </p:nvSpPr>
        <p:spPr>
          <a:xfrm>
            <a:off x="3301987" y="1861753"/>
            <a:ext cx="915635" cy="338554"/>
          </a:xfrm>
          <a:prstGeom prst="rect">
            <a:avLst/>
          </a:prstGeom>
          <a:noFill/>
        </p:spPr>
        <p:txBody>
          <a:bodyPr wrap="none" rtlCol="0">
            <a:spAutoFit/>
          </a:bodyPr>
          <a:lstStyle/>
          <a:p>
            <a:r>
              <a:rPr lang="en-US" sz="1600" dirty="0" smtClean="0">
                <a:solidFill>
                  <a:schemeClr val="tx1"/>
                </a:solidFill>
              </a:rPr>
              <a:t>PSMO-I</a:t>
            </a:r>
          </a:p>
        </p:txBody>
      </p:sp>
      <p:sp>
        <p:nvSpPr>
          <p:cNvPr id="13" name="TextBox 12"/>
          <p:cNvSpPr txBox="1"/>
          <p:nvPr/>
        </p:nvSpPr>
        <p:spPr>
          <a:xfrm>
            <a:off x="3170609" y="4070963"/>
            <a:ext cx="1314784" cy="338554"/>
          </a:xfrm>
          <a:prstGeom prst="rect">
            <a:avLst/>
          </a:prstGeom>
          <a:noFill/>
        </p:spPr>
        <p:txBody>
          <a:bodyPr wrap="none" rtlCol="0">
            <a:spAutoFit/>
          </a:bodyPr>
          <a:lstStyle/>
          <a:p>
            <a:r>
              <a:rPr lang="en-US" sz="1600" dirty="0" smtClean="0">
                <a:solidFill>
                  <a:schemeClr val="tx1"/>
                </a:solidFill>
              </a:rPr>
              <a:t>Parent SMO</a:t>
            </a: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46843" y="5599236"/>
            <a:ext cx="1110498" cy="1209805"/>
          </a:xfrm>
          <a:prstGeom prst="rect">
            <a:avLst/>
          </a:prstGeom>
        </p:spPr>
      </p:pic>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23484" y="5648195"/>
            <a:ext cx="1110498" cy="1209805"/>
          </a:xfrm>
          <a:prstGeom prst="rect">
            <a:avLst/>
          </a:prstGeom>
        </p:spPr>
      </p:pic>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4492" y="5599237"/>
            <a:ext cx="1110498" cy="1209805"/>
          </a:xfrm>
          <a:prstGeom prst="rect">
            <a:avLst/>
          </a:prstGeom>
        </p:spPr>
      </p:pic>
      <p:sp>
        <p:nvSpPr>
          <p:cNvPr id="20" name="TextBox 19"/>
          <p:cNvSpPr txBox="1"/>
          <p:nvPr/>
        </p:nvSpPr>
        <p:spPr>
          <a:xfrm>
            <a:off x="5973579" y="6127485"/>
            <a:ext cx="1277914" cy="338554"/>
          </a:xfrm>
          <a:prstGeom prst="rect">
            <a:avLst/>
          </a:prstGeom>
          <a:noFill/>
        </p:spPr>
        <p:txBody>
          <a:bodyPr wrap="none" rtlCol="0">
            <a:spAutoFit/>
          </a:bodyPr>
          <a:lstStyle/>
          <a:p>
            <a:r>
              <a:rPr lang="en-US" sz="1600" dirty="0" smtClean="0">
                <a:solidFill>
                  <a:schemeClr val="tx1"/>
                </a:solidFill>
              </a:rPr>
              <a:t>Child SMOs</a:t>
            </a:r>
          </a:p>
        </p:txBody>
      </p:sp>
      <p:cxnSp>
        <p:nvCxnSpPr>
          <p:cNvPr id="25" name="Straight Arrow Connector 24"/>
          <p:cNvCxnSpPr/>
          <p:nvPr/>
        </p:nvCxnSpPr>
        <p:spPr bwMode="auto">
          <a:xfrm>
            <a:off x="2611854" y="2668044"/>
            <a:ext cx="0" cy="960624"/>
          </a:xfrm>
          <a:prstGeom prst="straightConnector1">
            <a:avLst/>
          </a:prstGeom>
          <a:gradFill rotWithShape="0">
            <a:gsLst>
              <a:gs pos="0">
                <a:schemeClr val="accent1">
                  <a:gamma/>
                  <a:shade val="46275"/>
                  <a:invGamma/>
                </a:schemeClr>
              </a:gs>
              <a:gs pos="100000">
                <a:schemeClr val="accent1"/>
              </a:gs>
            </a:gsLst>
            <a:lin ang="5400000" scaled="1"/>
          </a:gradFill>
          <a:ln w="31750" cap="flat" cmpd="sng" algn="ctr">
            <a:solidFill>
              <a:srgbClr val="6699FF"/>
            </a:solidFill>
            <a:prstDash val="solid"/>
            <a:round/>
            <a:headEnd type="none" w="med" len="med"/>
            <a:tailEnd type="triangle"/>
          </a:ln>
          <a:effectLst/>
        </p:spPr>
      </p:cxnSp>
      <p:cxnSp>
        <p:nvCxnSpPr>
          <p:cNvPr id="29" name="Straight Arrow Connector 28"/>
          <p:cNvCxnSpPr/>
          <p:nvPr/>
        </p:nvCxnSpPr>
        <p:spPr bwMode="auto">
          <a:xfrm>
            <a:off x="2611854" y="4825947"/>
            <a:ext cx="0" cy="773289"/>
          </a:xfrm>
          <a:prstGeom prst="straightConnector1">
            <a:avLst/>
          </a:prstGeom>
          <a:gradFill rotWithShape="0">
            <a:gsLst>
              <a:gs pos="0">
                <a:schemeClr val="accent1">
                  <a:gamma/>
                  <a:shade val="46275"/>
                  <a:invGamma/>
                </a:schemeClr>
              </a:gs>
              <a:gs pos="100000">
                <a:schemeClr val="accent1"/>
              </a:gs>
            </a:gsLst>
            <a:lin ang="5400000" scaled="1"/>
          </a:gradFill>
          <a:ln w="31750" cap="flat" cmpd="sng" algn="ctr">
            <a:solidFill>
              <a:srgbClr val="6699FF"/>
            </a:solidFill>
            <a:prstDash val="solid"/>
            <a:round/>
            <a:headEnd type="none" w="med" len="med"/>
            <a:tailEnd type="triangle"/>
          </a:ln>
          <a:effectLst/>
        </p:spPr>
      </p:cxnSp>
      <p:cxnSp>
        <p:nvCxnSpPr>
          <p:cNvPr id="31" name="Straight Arrow Connector 30"/>
          <p:cNvCxnSpPr>
            <a:stCxn id="7" idx="2"/>
          </p:cNvCxnSpPr>
          <p:nvPr/>
        </p:nvCxnSpPr>
        <p:spPr bwMode="auto">
          <a:xfrm>
            <a:off x="2611854" y="4825947"/>
            <a:ext cx="1258385" cy="847479"/>
          </a:xfrm>
          <a:prstGeom prst="straightConnector1">
            <a:avLst/>
          </a:prstGeom>
          <a:gradFill rotWithShape="0">
            <a:gsLst>
              <a:gs pos="0">
                <a:schemeClr val="accent1">
                  <a:gamma/>
                  <a:shade val="46275"/>
                  <a:invGamma/>
                </a:schemeClr>
              </a:gs>
              <a:gs pos="100000">
                <a:schemeClr val="accent1"/>
              </a:gs>
            </a:gsLst>
            <a:lin ang="5400000" scaled="1"/>
          </a:gradFill>
          <a:ln w="31750" cap="flat" cmpd="sng" algn="ctr">
            <a:solidFill>
              <a:srgbClr val="6699FF"/>
            </a:solidFill>
            <a:prstDash val="solid"/>
            <a:round/>
            <a:headEnd type="none" w="med" len="med"/>
            <a:tailEnd type="triangle"/>
          </a:ln>
          <a:effectLst/>
        </p:spPr>
      </p:cxnSp>
      <p:cxnSp>
        <p:nvCxnSpPr>
          <p:cNvPr id="36" name="Straight Arrow Connector 35"/>
          <p:cNvCxnSpPr>
            <a:stCxn id="7" idx="2"/>
          </p:cNvCxnSpPr>
          <p:nvPr/>
        </p:nvCxnSpPr>
        <p:spPr bwMode="auto">
          <a:xfrm>
            <a:off x="2611854" y="4825947"/>
            <a:ext cx="2498765" cy="773289"/>
          </a:xfrm>
          <a:prstGeom prst="straightConnector1">
            <a:avLst/>
          </a:prstGeom>
          <a:gradFill rotWithShape="0">
            <a:gsLst>
              <a:gs pos="0">
                <a:schemeClr val="accent1">
                  <a:gamma/>
                  <a:shade val="46275"/>
                  <a:invGamma/>
                </a:schemeClr>
              </a:gs>
              <a:gs pos="100000">
                <a:schemeClr val="accent1"/>
              </a:gs>
            </a:gsLst>
            <a:lin ang="5400000" scaled="1"/>
          </a:gradFill>
          <a:ln w="31750" cap="flat" cmpd="sng" algn="ctr">
            <a:solidFill>
              <a:srgbClr val="6699FF"/>
            </a:solidFill>
            <a:prstDash val="solid"/>
            <a:round/>
            <a:headEnd type="none" w="med" len="med"/>
            <a:tailEnd type="triangle"/>
          </a:ln>
          <a:effectLst/>
        </p:spPr>
      </p:cxnSp>
      <p:sp>
        <p:nvSpPr>
          <p:cNvPr id="39" name="TextBox 38"/>
          <p:cNvSpPr txBox="1"/>
          <p:nvPr/>
        </p:nvSpPr>
        <p:spPr>
          <a:xfrm>
            <a:off x="5957341" y="1824917"/>
            <a:ext cx="4171167" cy="2800767"/>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wrap="square" rtlCol="0">
            <a:spAutoFit/>
          </a:bodyPr>
          <a:lstStyle/>
          <a:p>
            <a:pPr marL="285750" indent="-285750">
              <a:buFont typeface="Arial" panose="020B0604020202020204" pitchFamily="34" charset="0"/>
              <a:buChar char="•"/>
            </a:pPr>
            <a:r>
              <a:rPr lang="en-US" sz="1600" dirty="0" smtClean="0"/>
              <a:t>The PSMO-I can see down and take action on all SMOs below them</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smtClean="0"/>
              <a:t>The parent can see down and take action on all child SMOs</a:t>
            </a:r>
          </a:p>
          <a:p>
            <a:pPr marL="285750" indent="-285750">
              <a:buFont typeface="Arial" panose="020B0604020202020204" pitchFamily="34" charset="0"/>
              <a:buChar char="•"/>
            </a:pPr>
            <a:endParaRPr lang="en-US" sz="1600" dirty="0">
              <a:solidFill>
                <a:schemeClr val="tx1"/>
              </a:solidFill>
            </a:endParaRPr>
          </a:p>
          <a:p>
            <a:pPr marL="285750" indent="-285750">
              <a:buFont typeface="Arial" panose="020B0604020202020204" pitchFamily="34" charset="0"/>
              <a:buChar char="•"/>
            </a:pPr>
            <a:r>
              <a:rPr lang="en-US" sz="1600" dirty="0" smtClean="0">
                <a:solidFill>
                  <a:schemeClr val="tx1"/>
                </a:solidFill>
              </a:rPr>
              <a:t>Child SMOs will not be able to take actions on “sibling” SMOs</a:t>
            </a:r>
          </a:p>
          <a:p>
            <a:pPr marL="285750" indent="-285750">
              <a:buFont typeface="Arial" panose="020B0604020202020204" pitchFamily="34" charset="0"/>
              <a:buChar char="•"/>
            </a:pPr>
            <a:endParaRPr lang="en-US" sz="1600" dirty="0">
              <a:solidFill>
                <a:schemeClr val="tx1"/>
              </a:solidFill>
            </a:endParaRPr>
          </a:p>
          <a:p>
            <a:pPr marL="285750" indent="-285750">
              <a:buFont typeface="Arial" panose="020B0604020202020204" pitchFamily="34" charset="0"/>
              <a:buChar char="•"/>
            </a:pPr>
            <a:r>
              <a:rPr lang="en-US" sz="1600" b="1" dirty="0" smtClean="0">
                <a:solidFill>
                  <a:schemeClr val="tx1"/>
                </a:solidFill>
              </a:rPr>
              <a:t>Note: </a:t>
            </a:r>
            <a:r>
              <a:rPr lang="en-US" sz="1600" dirty="0" smtClean="0">
                <a:solidFill>
                  <a:schemeClr val="tx1"/>
                </a:solidFill>
              </a:rPr>
              <a:t> Hierarchies will be established through coordination with the PSMO-I</a:t>
            </a:r>
          </a:p>
        </p:txBody>
      </p:sp>
    </p:spTree>
    <p:extLst>
      <p:ext uri="{BB962C8B-B14F-4D97-AF65-F5344CB8AC3E}">
        <p14:creationId xmlns:p14="http://schemas.microsoft.com/office/powerpoint/2010/main" val="20878489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0355" y="458991"/>
            <a:ext cx="8849449" cy="531812"/>
          </a:xfrm>
        </p:spPr>
        <p:txBody>
          <a:bodyPr/>
          <a:lstStyle/>
          <a:p>
            <a:r>
              <a:rPr lang="en-US" dirty="0" smtClean="0"/>
              <a:t>Role Comparisons</a:t>
            </a:r>
            <a:endParaRPr lang="en-US" dirty="0"/>
          </a:p>
        </p:txBody>
      </p:sp>
      <p:graphicFrame>
        <p:nvGraphicFramePr>
          <p:cNvPr id="3" name="Diagram 2"/>
          <p:cNvGraphicFramePr/>
          <p:nvPr>
            <p:extLst>
              <p:ext uri="{D42A27DB-BD31-4B8C-83A1-F6EECF244321}">
                <p14:modId xmlns:p14="http://schemas.microsoft.com/office/powerpoint/2010/main" val="2020657806"/>
              </p:ext>
            </p:extLst>
          </p:nvPr>
        </p:nvGraphicFramePr>
        <p:xfrm>
          <a:off x="479925" y="990803"/>
          <a:ext cx="11250863"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547015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1463" y="410865"/>
            <a:ext cx="8849449" cy="531812"/>
          </a:xfrm>
        </p:spPr>
        <p:txBody>
          <a:bodyPr/>
          <a:lstStyle/>
          <a:p>
            <a:r>
              <a:rPr lang="en-US" dirty="0" smtClean="0"/>
              <a:t>DISS Phased Rollout</a:t>
            </a:r>
            <a:endParaRPr lang="en-US" dirty="0"/>
          </a:p>
        </p:txBody>
      </p:sp>
      <p:graphicFrame>
        <p:nvGraphicFramePr>
          <p:cNvPr id="3" name="Diagram 2"/>
          <p:cNvGraphicFramePr/>
          <p:nvPr>
            <p:extLst>
              <p:ext uri="{D42A27DB-BD31-4B8C-83A1-F6EECF244321}">
                <p14:modId xmlns:p14="http://schemas.microsoft.com/office/powerpoint/2010/main" val="1720676252"/>
              </p:ext>
            </p:extLst>
          </p:nvPr>
        </p:nvGraphicFramePr>
        <p:xfrm>
          <a:off x="1204226" y="1281893"/>
          <a:ext cx="9903327"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384301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bwMode="auto">
          <a:xfrm flipV="1">
            <a:off x="279135" y="1722922"/>
            <a:ext cx="11723568" cy="9625"/>
          </a:xfrm>
          <a:prstGeom prst="line">
            <a:avLst/>
          </a:prstGeom>
          <a:ln>
            <a:headEnd type="none" w="med" len="med"/>
            <a:tailEnd type="none" w="med" len="med"/>
          </a:ln>
        </p:spPr>
        <p:style>
          <a:lnRef idx="2">
            <a:schemeClr val="accent6"/>
          </a:lnRef>
          <a:fillRef idx="0">
            <a:schemeClr val="accent6"/>
          </a:fillRef>
          <a:effectRef idx="1">
            <a:schemeClr val="accent6"/>
          </a:effectRef>
          <a:fontRef idx="minor">
            <a:schemeClr val="tx1"/>
          </a:fontRef>
        </p:style>
      </p:cxnSp>
      <p:cxnSp>
        <p:nvCxnSpPr>
          <p:cNvPr id="11" name="Straight Connector 10"/>
          <p:cNvCxnSpPr/>
          <p:nvPr/>
        </p:nvCxnSpPr>
        <p:spPr bwMode="auto">
          <a:xfrm flipV="1">
            <a:off x="277535" y="1779073"/>
            <a:ext cx="11723568" cy="9625"/>
          </a:xfrm>
          <a:prstGeom prst="line">
            <a:avLst/>
          </a:prstGeom>
          <a:ln>
            <a:solidFill>
              <a:schemeClr val="tx2">
                <a:lumMod val="65000"/>
              </a:schemeClr>
            </a:solidFill>
            <a:headEnd type="none" w="med" len="med"/>
            <a:tailEnd type="none" w="med" len="med"/>
          </a:ln>
        </p:spPr>
        <p:style>
          <a:lnRef idx="2">
            <a:schemeClr val="accent6"/>
          </a:lnRef>
          <a:fillRef idx="0">
            <a:schemeClr val="accent6"/>
          </a:fillRef>
          <a:effectRef idx="1">
            <a:schemeClr val="accent6"/>
          </a:effectRef>
          <a:fontRef idx="minor">
            <a:schemeClr val="tx1"/>
          </a:fontRef>
        </p:style>
      </p:cxnSp>
      <p:sp>
        <p:nvSpPr>
          <p:cNvPr id="12" name="TextBox 11"/>
          <p:cNvSpPr txBox="1"/>
          <p:nvPr/>
        </p:nvSpPr>
        <p:spPr>
          <a:xfrm>
            <a:off x="2147329" y="824551"/>
            <a:ext cx="7613583" cy="1569660"/>
          </a:xfrm>
          <a:prstGeom prst="rect">
            <a:avLst/>
          </a:prstGeom>
          <a:noFill/>
        </p:spPr>
        <p:txBody>
          <a:bodyPr wrap="square" rtlCol="0">
            <a:spAutoFit/>
          </a:bodyPr>
          <a:lstStyle/>
          <a:p>
            <a:pPr algn="ctr"/>
            <a:r>
              <a:rPr lang="en-US" sz="4800" dirty="0" smtClean="0">
                <a:solidFill>
                  <a:srgbClr val="353E6D"/>
                </a:solidFill>
                <a:latin typeface="Bodoni MT" panose="02070603080606020203" pitchFamily="18" charset="0"/>
              </a:rPr>
              <a:t>DISS Deployment Timeline</a:t>
            </a:r>
          </a:p>
          <a:p>
            <a:pPr algn="ctr"/>
            <a:endParaRPr lang="en-US" sz="4800" dirty="0" smtClean="0">
              <a:solidFill>
                <a:srgbClr val="353E6D"/>
              </a:solidFill>
              <a:latin typeface="Bodoni MT" panose="02070603080606020203" pitchFamily="18" charset="0"/>
            </a:endParaRPr>
          </a:p>
        </p:txBody>
      </p:sp>
      <p:cxnSp>
        <p:nvCxnSpPr>
          <p:cNvPr id="13" name="Straight Connector 12"/>
          <p:cNvCxnSpPr/>
          <p:nvPr/>
        </p:nvCxnSpPr>
        <p:spPr bwMode="auto">
          <a:xfrm flipV="1">
            <a:off x="275929" y="1835226"/>
            <a:ext cx="11723568" cy="9625"/>
          </a:xfrm>
          <a:prstGeom prst="line">
            <a:avLst/>
          </a:prstGeom>
          <a:ln>
            <a:headEnd type="none" w="med" len="med"/>
            <a:tailEnd type="none" w="med" len="med"/>
          </a:ln>
        </p:spPr>
        <p:style>
          <a:lnRef idx="2">
            <a:schemeClr val="accent6"/>
          </a:lnRef>
          <a:fillRef idx="0">
            <a:schemeClr val="accent6"/>
          </a:fillRef>
          <a:effectRef idx="1">
            <a:schemeClr val="accent6"/>
          </a:effectRef>
          <a:fontRef idx="minor">
            <a:schemeClr val="tx1"/>
          </a:fontRef>
        </p:style>
      </p:cxnSp>
      <p:cxnSp>
        <p:nvCxnSpPr>
          <p:cNvPr id="15" name="Straight Connector 14"/>
          <p:cNvCxnSpPr/>
          <p:nvPr/>
        </p:nvCxnSpPr>
        <p:spPr bwMode="auto">
          <a:xfrm>
            <a:off x="1414919" y="2888181"/>
            <a:ext cx="9625" cy="340590"/>
          </a:xfrm>
          <a:prstGeom prst="line">
            <a:avLst/>
          </a:prstGeom>
          <a:gradFill rotWithShape="0">
            <a:gsLst>
              <a:gs pos="0">
                <a:schemeClr val="accent1">
                  <a:gamma/>
                  <a:shade val="46275"/>
                  <a:invGamma/>
                </a:schemeClr>
              </a:gs>
              <a:gs pos="100000">
                <a:schemeClr val="accent1"/>
              </a:gs>
            </a:gsLst>
            <a:lin ang="5400000" scaled="1"/>
          </a:gradFill>
          <a:ln w="15875" cap="flat" cmpd="sng" algn="ctr">
            <a:solidFill>
              <a:schemeClr val="bg2"/>
            </a:solidFill>
            <a:prstDash val="lgDash"/>
            <a:round/>
            <a:headEnd type="none" w="med" len="med"/>
            <a:tailEnd type="none" w="med" len="med"/>
          </a:ln>
          <a:effectLst/>
        </p:spPr>
      </p:cxnSp>
      <p:cxnSp>
        <p:nvCxnSpPr>
          <p:cNvPr id="18" name="Straight Connector 17"/>
          <p:cNvCxnSpPr/>
          <p:nvPr/>
        </p:nvCxnSpPr>
        <p:spPr bwMode="auto">
          <a:xfrm flipH="1">
            <a:off x="5039107" y="2864916"/>
            <a:ext cx="2936" cy="355035"/>
          </a:xfrm>
          <a:prstGeom prst="line">
            <a:avLst/>
          </a:prstGeom>
          <a:gradFill rotWithShape="0">
            <a:gsLst>
              <a:gs pos="0">
                <a:schemeClr val="accent1">
                  <a:gamma/>
                  <a:shade val="46275"/>
                  <a:invGamma/>
                </a:schemeClr>
              </a:gs>
              <a:gs pos="100000">
                <a:schemeClr val="accent1"/>
              </a:gs>
            </a:gsLst>
            <a:lin ang="5400000" scaled="1"/>
          </a:gradFill>
          <a:ln w="15875" cap="flat" cmpd="sng" algn="ctr">
            <a:solidFill>
              <a:schemeClr val="bg2"/>
            </a:solidFill>
            <a:prstDash val="lgDash"/>
            <a:round/>
            <a:headEnd type="none" w="med" len="med"/>
            <a:tailEnd type="none" w="med" len="med"/>
          </a:ln>
          <a:effectLst/>
        </p:spPr>
      </p:cxnSp>
      <p:graphicFrame>
        <p:nvGraphicFramePr>
          <p:cNvPr id="20" name="Object 19"/>
          <p:cNvGraphicFramePr>
            <a:graphicFrameLocks noChangeAspect="1"/>
          </p:cNvGraphicFramePr>
          <p:nvPr>
            <p:extLst>
              <p:ext uri="{D42A27DB-BD31-4B8C-83A1-F6EECF244321}">
                <p14:modId xmlns:p14="http://schemas.microsoft.com/office/powerpoint/2010/main" val="1512522331"/>
              </p:ext>
            </p:extLst>
          </p:nvPr>
        </p:nvGraphicFramePr>
        <p:xfrm>
          <a:off x="809416" y="2185441"/>
          <a:ext cx="10289407" cy="702740"/>
        </p:xfrm>
        <a:graphic>
          <a:graphicData uri="http://schemas.openxmlformats.org/presentationml/2006/ole">
            <mc:AlternateContent xmlns:mc="http://schemas.openxmlformats.org/markup-compatibility/2006">
              <mc:Choice xmlns:v="urn:schemas-microsoft-com:vml" Requires="v">
                <p:oleObj spid="_x0000_s3114" name="Worksheet" r:id="rId5" imgW="7239198" imgH="495124" progId="Excel.Sheet.12">
                  <p:embed/>
                </p:oleObj>
              </mc:Choice>
              <mc:Fallback>
                <p:oleObj name="Worksheet" r:id="rId5" imgW="7239198" imgH="495124" progId="Excel.Sheet.12">
                  <p:embed/>
                  <p:pic>
                    <p:nvPicPr>
                      <p:cNvPr id="0" name=""/>
                      <p:cNvPicPr/>
                      <p:nvPr/>
                    </p:nvPicPr>
                    <p:blipFill>
                      <a:blip r:embed="rId6"/>
                      <a:stretch>
                        <a:fillRect/>
                      </a:stretch>
                    </p:blipFill>
                    <p:spPr>
                      <a:xfrm>
                        <a:off x="809416" y="2185441"/>
                        <a:ext cx="10289407" cy="702740"/>
                      </a:xfrm>
                      <a:prstGeom prst="rect">
                        <a:avLst/>
                      </a:prstGeom>
                    </p:spPr>
                  </p:pic>
                </p:oleObj>
              </mc:Fallback>
            </mc:AlternateContent>
          </a:graphicData>
        </a:graphic>
      </p:graphicFrame>
      <p:cxnSp>
        <p:nvCxnSpPr>
          <p:cNvPr id="21" name="Straight Connector 20"/>
          <p:cNvCxnSpPr>
            <a:endCxn id="30" idx="0"/>
          </p:cNvCxnSpPr>
          <p:nvPr/>
        </p:nvCxnSpPr>
        <p:spPr bwMode="auto">
          <a:xfrm flipH="1">
            <a:off x="5626251" y="2883671"/>
            <a:ext cx="10954" cy="2044171"/>
          </a:xfrm>
          <a:prstGeom prst="line">
            <a:avLst/>
          </a:prstGeom>
          <a:gradFill rotWithShape="0">
            <a:gsLst>
              <a:gs pos="0">
                <a:schemeClr val="accent1">
                  <a:gamma/>
                  <a:shade val="46275"/>
                  <a:invGamma/>
                </a:schemeClr>
              </a:gs>
              <a:gs pos="100000">
                <a:schemeClr val="accent1"/>
              </a:gs>
            </a:gsLst>
            <a:lin ang="5400000" scaled="1"/>
          </a:gradFill>
          <a:ln w="19050" cap="flat" cmpd="sng" algn="ctr">
            <a:solidFill>
              <a:schemeClr val="bg2"/>
            </a:solidFill>
            <a:prstDash val="lgDash"/>
            <a:round/>
            <a:headEnd type="none" w="med" len="med"/>
            <a:tailEnd type="none" w="med" len="med"/>
          </a:ln>
          <a:effectLst/>
        </p:spPr>
      </p:cxnSp>
      <p:cxnSp>
        <p:nvCxnSpPr>
          <p:cNvPr id="22" name="Straight Connector 21"/>
          <p:cNvCxnSpPr/>
          <p:nvPr/>
        </p:nvCxnSpPr>
        <p:spPr bwMode="auto">
          <a:xfrm flipH="1">
            <a:off x="8653670" y="2853346"/>
            <a:ext cx="10948" cy="432947"/>
          </a:xfrm>
          <a:prstGeom prst="line">
            <a:avLst/>
          </a:prstGeom>
          <a:gradFill rotWithShape="0">
            <a:gsLst>
              <a:gs pos="0">
                <a:schemeClr val="accent1">
                  <a:gamma/>
                  <a:shade val="46275"/>
                  <a:invGamma/>
                </a:schemeClr>
              </a:gs>
              <a:gs pos="100000">
                <a:schemeClr val="accent1"/>
              </a:gs>
            </a:gsLst>
            <a:lin ang="5400000" scaled="1"/>
          </a:gradFill>
          <a:ln w="15875" cap="flat" cmpd="sng" algn="ctr">
            <a:solidFill>
              <a:schemeClr val="bg2"/>
            </a:solidFill>
            <a:prstDash val="lgDash"/>
            <a:round/>
            <a:headEnd type="none" w="med" len="med"/>
            <a:tailEnd type="none" w="med" len="med"/>
          </a:ln>
          <a:effectLst/>
        </p:spPr>
      </p:cxnSp>
      <p:cxnSp>
        <p:nvCxnSpPr>
          <p:cNvPr id="23" name="Straight Connector 22"/>
          <p:cNvCxnSpPr/>
          <p:nvPr/>
        </p:nvCxnSpPr>
        <p:spPr bwMode="auto">
          <a:xfrm flipH="1">
            <a:off x="9881292" y="2858341"/>
            <a:ext cx="15502" cy="1765038"/>
          </a:xfrm>
          <a:prstGeom prst="line">
            <a:avLst/>
          </a:prstGeom>
          <a:gradFill rotWithShape="0">
            <a:gsLst>
              <a:gs pos="0">
                <a:schemeClr val="accent1">
                  <a:gamma/>
                  <a:shade val="46275"/>
                  <a:invGamma/>
                </a:schemeClr>
              </a:gs>
              <a:gs pos="100000">
                <a:schemeClr val="accent1"/>
              </a:gs>
            </a:gsLst>
            <a:lin ang="5400000" scaled="1"/>
          </a:gradFill>
          <a:ln w="15875" cap="flat" cmpd="sng" algn="ctr">
            <a:solidFill>
              <a:schemeClr val="bg2"/>
            </a:solidFill>
            <a:prstDash val="lgDash"/>
            <a:round/>
            <a:headEnd type="none" w="med" len="med"/>
            <a:tailEnd type="none" w="med" len="med"/>
          </a:ln>
          <a:effectLst/>
        </p:spPr>
      </p:cxnSp>
      <p:cxnSp>
        <p:nvCxnSpPr>
          <p:cNvPr id="24" name="Straight Connector 23"/>
          <p:cNvCxnSpPr/>
          <p:nvPr/>
        </p:nvCxnSpPr>
        <p:spPr bwMode="auto">
          <a:xfrm>
            <a:off x="11059091" y="2865281"/>
            <a:ext cx="17928" cy="1919042"/>
          </a:xfrm>
          <a:prstGeom prst="line">
            <a:avLst/>
          </a:prstGeom>
          <a:gradFill rotWithShape="0">
            <a:gsLst>
              <a:gs pos="0">
                <a:schemeClr val="accent1">
                  <a:gamma/>
                  <a:shade val="46275"/>
                  <a:invGamma/>
                </a:schemeClr>
              </a:gs>
              <a:gs pos="100000">
                <a:schemeClr val="accent1"/>
              </a:gs>
            </a:gsLst>
            <a:lin ang="5400000" scaled="1"/>
          </a:gradFill>
          <a:ln w="15875" cap="flat" cmpd="sng" algn="ctr">
            <a:solidFill>
              <a:schemeClr val="bg2"/>
            </a:solidFill>
            <a:prstDash val="lgDash"/>
            <a:round/>
            <a:headEnd type="none" w="med" len="med"/>
            <a:tailEnd type="none" w="med" len="med"/>
          </a:ln>
          <a:effectLst/>
        </p:spPr>
      </p:cxnSp>
      <p:sp>
        <p:nvSpPr>
          <p:cNvPr id="28" name="Diamond 27"/>
          <p:cNvSpPr/>
          <p:nvPr/>
        </p:nvSpPr>
        <p:spPr bwMode="auto">
          <a:xfrm>
            <a:off x="1241664" y="3224170"/>
            <a:ext cx="365760" cy="442762"/>
          </a:xfrm>
          <a:prstGeom prst="diamond">
            <a:avLst/>
          </a:prstGeom>
          <a:solidFill>
            <a:srgbClr val="0066CC"/>
          </a:solidFill>
          <a:ln w="12700" cap="flat" cmpd="sng" algn="ctr">
            <a:solidFill>
              <a:srgbClr val="6699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rgbClr val="FAFD00"/>
              </a:solidFill>
              <a:effectLst>
                <a:outerShdw blurRad="38100" dist="38100" dir="2700000" algn="tl">
                  <a:srgbClr val="000000">
                    <a:alpha val="43137"/>
                  </a:srgbClr>
                </a:outerShdw>
              </a:effectLst>
              <a:latin typeface="Arial" pitchFamily="-112" charset="0"/>
            </a:endParaRPr>
          </a:p>
        </p:txBody>
      </p:sp>
      <p:sp>
        <p:nvSpPr>
          <p:cNvPr id="29" name="Diamond 28"/>
          <p:cNvSpPr/>
          <p:nvPr/>
        </p:nvSpPr>
        <p:spPr bwMode="auto">
          <a:xfrm>
            <a:off x="4856227" y="3233795"/>
            <a:ext cx="365760" cy="442762"/>
          </a:xfrm>
          <a:prstGeom prst="diamond">
            <a:avLst/>
          </a:prstGeom>
          <a:solidFill>
            <a:srgbClr val="0066CC"/>
          </a:solidFill>
          <a:ln w="12700" cap="flat" cmpd="sng" algn="ctr">
            <a:solidFill>
              <a:srgbClr val="6699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rgbClr val="FAFD00"/>
              </a:solidFill>
              <a:effectLst>
                <a:outerShdw blurRad="38100" dist="38100" dir="2700000" algn="tl">
                  <a:srgbClr val="000000">
                    <a:alpha val="43137"/>
                  </a:srgbClr>
                </a:outerShdw>
              </a:effectLst>
              <a:latin typeface="Arial" pitchFamily="-112" charset="0"/>
            </a:endParaRPr>
          </a:p>
        </p:txBody>
      </p:sp>
      <p:sp>
        <p:nvSpPr>
          <p:cNvPr id="30" name="Diamond 29"/>
          <p:cNvSpPr/>
          <p:nvPr/>
        </p:nvSpPr>
        <p:spPr bwMode="auto">
          <a:xfrm>
            <a:off x="5443371" y="4927842"/>
            <a:ext cx="365760" cy="442762"/>
          </a:xfrm>
          <a:prstGeom prst="diamond">
            <a:avLst/>
          </a:prstGeom>
          <a:solidFill>
            <a:srgbClr val="0066CC"/>
          </a:solidFill>
          <a:ln w="12700" cap="flat" cmpd="sng" algn="ctr">
            <a:solidFill>
              <a:srgbClr val="6699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rgbClr val="FAFD00"/>
              </a:solidFill>
              <a:effectLst>
                <a:outerShdw blurRad="38100" dist="38100" dir="2700000" algn="tl">
                  <a:srgbClr val="000000">
                    <a:alpha val="43137"/>
                  </a:srgbClr>
                </a:outerShdw>
              </a:effectLst>
              <a:latin typeface="Arial" pitchFamily="-112" charset="0"/>
            </a:endParaRPr>
          </a:p>
        </p:txBody>
      </p:sp>
      <p:sp>
        <p:nvSpPr>
          <p:cNvPr id="31" name="Diamond 30"/>
          <p:cNvSpPr/>
          <p:nvPr/>
        </p:nvSpPr>
        <p:spPr bwMode="auto">
          <a:xfrm>
            <a:off x="8470790" y="3207496"/>
            <a:ext cx="365760" cy="442762"/>
          </a:xfrm>
          <a:prstGeom prst="diamond">
            <a:avLst/>
          </a:prstGeom>
          <a:solidFill>
            <a:srgbClr val="0066CC"/>
          </a:solidFill>
          <a:ln w="12700" cap="flat" cmpd="sng" algn="ctr">
            <a:solidFill>
              <a:srgbClr val="6699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rgbClr val="FAFD00"/>
              </a:solidFill>
              <a:effectLst>
                <a:outerShdw blurRad="38100" dist="38100" dir="2700000" algn="tl">
                  <a:srgbClr val="000000">
                    <a:alpha val="43137"/>
                  </a:srgbClr>
                </a:outerShdw>
              </a:effectLst>
              <a:latin typeface="Arial" pitchFamily="-112" charset="0"/>
            </a:endParaRPr>
          </a:p>
        </p:txBody>
      </p:sp>
      <p:sp>
        <p:nvSpPr>
          <p:cNvPr id="32" name="Diamond 31"/>
          <p:cNvSpPr/>
          <p:nvPr/>
        </p:nvSpPr>
        <p:spPr bwMode="auto">
          <a:xfrm>
            <a:off x="9698412" y="4590954"/>
            <a:ext cx="365760" cy="442762"/>
          </a:xfrm>
          <a:prstGeom prst="diamond">
            <a:avLst/>
          </a:prstGeom>
          <a:solidFill>
            <a:srgbClr val="0066CC"/>
          </a:solidFill>
          <a:ln w="12700" cap="flat" cmpd="sng" algn="ctr">
            <a:solidFill>
              <a:srgbClr val="6699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rgbClr val="FAFD00"/>
              </a:solidFill>
              <a:effectLst>
                <a:outerShdw blurRad="38100" dist="38100" dir="2700000" algn="tl">
                  <a:srgbClr val="000000">
                    <a:alpha val="43137"/>
                  </a:srgbClr>
                </a:outerShdw>
              </a:effectLst>
              <a:latin typeface="Arial" pitchFamily="-112" charset="0"/>
            </a:endParaRPr>
          </a:p>
        </p:txBody>
      </p:sp>
      <p:sp>
        <p:nvSpPr>
          <p:cNvPr id="33" name="Diamond 32"/>
          <p:cNvSpPr/>
          <p:nvPr/>
        </p:nvSpPr>
        <p:spPr bwMode="auto">
          <a:xfrm>
            <a:off x="10879798" y="4748341"/>
            <a:ext cx="365760" cy="442762"/>
          </a:xfrm>
          <a:prstGeom prst="diamond">
            <a:avLst/>
          </a:prstGeom>
          <a:solidFill>
            <a:schemeClr val="bg2"/>
          </a:solidFill>
          <a:ln w="12700" cap="flat" cmpd="sng" algn="ctr">
            <a:solidFill>
              <a:srgbClr val="6699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rgbClr val="FAFD00"/>
              </a:solidFill>
              <a:effectLst>
                <a:outerShdw blurRad="38100" dist="38100" dir="2700000" algn="tl">
                  <a:srgbClr val="000000">
                    <a:alpha val="43137"/>
                  </a:srgbClr>
                </a:outerShdw>
              </a:effectLst>
              <a:latin typeface="Arial" pitchFamily="-112" charset="0"/>
            </a:endParaRPr>
          </a:p>
        </p:txBody>
      </p:sp>
      <p:sp>
        <p:nvSpPr>
          <p:cNvPr id="34" name="TextBox 33"/>
          <p:cNvSpPr txBox="1"/>
          <p:nvPr/>
        </p:nvSpPr>
        <p:spPr>
          <a:xfrm>
            <a:off x="765645" y="3743038"/>
            <a:ext cx="1317797" cy="461665"/>
          </a:xfrm>
          <a:prstGeom prst="rect">
            <a:avLst/>
          </a:prstGeom>
          <a:noFill/>
        </p:spPr>
        <p:txBody>
          <a:bodyPr wrap="none" rtlCol="0">
            <a:spAutoFit/>
          </a:bodyPr>
          <a:lstStyle/>
          <a:p>
            <a:pPr algn="ctr"/>
            <a:r>
              <a:rPr lang="en-US" sz="1200" b="1" dirty="0" smtClean="0">
                <a:solidFill>
                  <a:schemeClr val="tx1"/>
                </a:solidFill>
                <a:latin typeface="Bodoni MT" panose="02070603080606020203" pitchFamily="18" charset="0"/>
              </a:rPr>
              <a:t>User Deployment:</a:t>
            </a:r>
          </a:p>
          <a:p>
            <a:pPr algn="ctr"/>
            <a:r>
              <a:rPr lang="en-US" sz="1200" b="1" dirty="0" smtClean="0">
                <a:latin typeface="Bodoni MT" panose="02070603080606020203" pitchFamily="18" charset="0"/>
              </a:rPr>
              <a:t>WHS / 4</a:t>
            </a:r>
            <a:r>
              <a:rPr lang="en-US" sz="1200" b="1" baseline="30000" dirty="0" smtClean="0">
                <a:latin typeface="Bodoni MT" panose="02070603080606020203" pitchFamily="18" charset="0"/>
              </a:rPr>
              <a:t>th</a:t>
            </a:r>
            <a:r>
              <a:rPr lang="en-US" sz="1200" b="1" dirty="0" smtClean="0">
                <a:latin typeface="Bodoni MT" panose="02070603080606020203" pitchFamily="18" charset="0"/>
              </a:rPr>
              <a:t> Estate</a:t>
            </a:r>
            <a:endParaRPr lang="en-US" sz="1200" b="1" dirty="0" smtClean="0">
              <a:solidFill>
                <a:schemeClr val="tx1"/>
              </a:solidFill>
              <a:latin typeface="Bodoni MT" panose="02070603080606020203" pitchFamily="18" charset="0"/>
            </a:endParaRPr>
          </a:p>
        </p:txBody>
      </p:sp>
      <p:sp>
        <p:nvSpPr>
          <p:cNvPr id="38" name="TextBox 37"/>
          <p:cNvSpPr txBox="1"/>
          <p:nvPr/>
        </p:nvSpPr>
        <p:spPr>
          <a:xfrm>
            <a:off x="4429806" y="3653387"/>
            <a:ext cx="1279286" cy="1200329"/>
          </a:xfrm>
          <a:prstGeom prst="rect">
            <a:avLst/>
          </a:prstGeom>
          <a:noFill/>
        </p:spPr>
        <p:txBody>
          <a:bodyPr wrap="square" rtlCol="0">
            <a:spAutoFit/>
          </a:bodyPr>
          <a:lstStyle/>
          <a:p>
            <a:pPr algn="ctr"/>
            <a:r>
              <a:rPr lang="en-US" sz="1200" b="1" dirty="0" smtClean="0">
                <a:solidFill>
                  <a:schemeClr val="tx1"/>
                </a:solidFill>
                <a:latin typeface="Bodoni MT" panose="02070603080606020203" pitchFamily="18" charset="0"/>
              </a:rPr>
              <a:t>User Provisioning:</a:t>
            </a:r>
          </a:p>
          <a:p>
            <a:pPr algn="ctr"/>
            <a:r>
              <a:rPr lang="en-US" sz="1200" b="1" dirty="0" smtClean="0">
                <a:latin typeface="Bodoni MT" panose="02070603080606020203" pitchFamily="18" charset="0"/>
              </a:rPr>
              <a:t>Air Force, Navy, Army, </a:t>
            </a:r>
          </a:p>
          <a:p>
            <a:pPr algn="ctr"/>
            <a:r>
              <a:rPr lang="en-US" sz="1200" b="1" dirty="0" smtClean="0">
                <a:latin typeface="Bodoni MT" panose="02070603080606020203" pitchFamily="18" charset="0"/>
              </a:rPr>
              <a:t>Component Adjudicators</a:t>
            </a:r>
            <a:endParaRPr lang="en-US" sz="1200" b="1" dirty="0" smtClean="0">
              <a:solidFill>
                <a:schemeClr val="tx1"/>
              </a:solidFill>
              <a:latin typeface="Bodoni MT" panose="02070603080606020203" pitchFamily="18" charset="0"/>
            </a:endParaRPr>
          </a:p>
        </p:txBody>
      </p:sp>
      <p:sp>
        <p:nvSpPr>
          <p:cNvPr id="44" name="TextBox 43"/>
          <p:cNvSpPr txBox="1"/>
          <p:nvPr/>
        </p:nvSpPr>
        <p:spPr>
          <a:xfrm>
            <a:off x="3934958" y="5322474"/>
            <a:ext cx="3375716" cy="830997"/>
          </a:xfrm>
          <a:prstGeom prst="rect">
            <a:avLst/>
          </a:prstGeom>
          <a:noFill/>
        </p:spPr>
        <p:txBody>
          <a:bodyPr wrap="square" rtlCol="0">
            <a:spAutoFit/>
          </a:bodyPr>
          <a:lstStyle/>
          <a:p>
            <a:pPr algn="ctr"/>
            <a:r>
              <a:rPr lang="en-US" sz="1200" b="1" dirty="0" smtClean="0">
                <a:solidFill>
                  <a:schemeClr val="tx1"/>
                </a:solidFill>
                <a:latin typeface="Bodoni MT" panose="02070603080606020203" pitchFamily="18" charset="0"/>
              </a:rPr>
              <a:t>User Deployment:</a:t>
            </a:r>
          </a:p>
          <a:p>
            <a:pPr algn="ctr"/>
            <a:r>
              <a:rPr lang="en-US" sz="1200" b="1" dirty="0" smtClean="0">
                <a:solidFill>
                  <a:schemeClr val="tx1"/>
                </a:solidFill>
                <a:latin typeface="Bodoni MT" panose="02070603080606020203" pitchFamily="18" charset="0"/>
              </a:rPr>
              <a:t>Air Force, Navy, </a:t>
            </a:r>
          </a:p>
          <a:p>
            <a:pPr algn="ctr"/>
            <a:r>
              <a:rPr lang="en-US" sz="1200" b="1" dirty="0" smtClean="0">
                <a:solidFill>
                  <a:schemeClr val="tx1"/>
                </a:solidFill>
                <a:latin typeface="Bodoni MT" panose="02070603080606020203" pitchFamily="18" charset="0"/>
              </a:rPr>
              <a:t>Army Suitability</a:t>
            </a:r>
          </a:p>
          <a:p>
            <a:pPr algn="ctr"/>
            <a:r>
              <a:rPr lang="en-US" sz="1200" b="1" dirty="0" smtClean="0">
                <a:solidFill>
                  <a:schemeClr val="tx1"/>
                </a:solidFill>
                <a:latin typeface="Bodoni MT" panose="02070603080606020203" pitchFamily="18" charset="0"/>
              </a:rPr>
              <a:t> &amp; HSPD-12</a:t>
            </a:r>
          </a:p>
        </p:txBody>
      </p:sp>
      <p:sp>
        <p:nvSpPr>
          <p:cNvPr id="48" name="TextBox 47"/>
          <p:cNvSpPr txBox="1"/>
          <p:nvPr/>
        </p:nvSpPr>
        <p:spPr>
          <a:xfrm>
            <a:off x="7924380" y="3723365"/>
            <a:ext cx="1348575" cy="461665"/>
          </a:xfrm>
          <a:prstGeom prst="rect">
            <a:avLst/>
          </a:prstGeom>
          <a:noFill/>
        </p:spPr>
        <p:txBody>
          <a:bodyPr wrap="none" rtlCol="0">
            <a:spAutoFit/>
          </a:bodyPr>
          <a:lstStyle/>
          <a:p>
            <a:pPr algn="ctr"/>
            <a:r>
              <a:rPr lang="en-US" sz="1200" b="1" dirty="0" smtClean="0">
                <a:solidFill>
                  <a:schemeClr val="tx1"/>
                </a:solidFill>
                <a:latin typeface="Bodoni MT" panose="02070603080606020203" pitchFamily="18" charset="0"/>
              </a:rPr>
              <a:t>User Provisioning:</a:t>
            </a:r>
          </a:p>
          <a:p>
            <a:pPr algn="ctr"/>
            <a:r>
              <a:rPr lang="en-US" sz="1200" b="1" dirty="0" smtClean="0">
                <a:latin typeface="Bodoni MT" panose="02070603080606020203" pitchFamily="18" charset="0"/>
              </a:rPr>
              <a:t>Industry</a:t>
            </a:r>
            <a:endParaRPr lang="en-US" sz="1200" b="1" dirty="0" smtClean="0">
              <a:solidFill>
                <a:schemeClr val="tx1"/>
              </a:solidFill>
              <a:latin typeface="Bodoni MT" panose="02070603080606020203" pitchFamily="18" charset="0"/>
            </a:endParaRPr>
          </a:p>
        </p:txBody>
      </p:sp>
      <p:sp>
        <p:nvSpPr>
          <p:cNvPr id="51" name="TextBox 50"/>
          <p:cNvSpPr txBox="1"/>
          <p:nvPr/>
        </p:nvSpPr>
        <p:spPr>
          <a:xfrm>
            <a:off x="9234754" y="5202090"/>
            <a:ext cx="1351653" cy="461665"/>
          </a:xfrm>
          <a:prstGeom prst="rect">
            <a:avLst/>
          </a:prstGeom>
          <a:noFill/>
        </p:spPr>
        <p:txBody>
          <a:bodyPr wrap="none" rtlCol="0">
            <a:spAutoFit/>
          </a:bodyPr>
          <a:lstStyle/>
          <a:p>
            <a:pPr algn="ctr"/>
            <a:r>
              <a:rPr lang="en-US" sz="1200" b="1" dirty="0" smtClean="0">
                <a:solidFill>
                  <a:schemeClr val="tx1"/>
                </a:solidFill>
                <a:latin typeface="Bodoni MT" panose="02070603080606020203" pitchFamily="18" charset="0"/>
              </a:rPr>
              <a:t>User Deployment:</a:t>
            </a:r>
          </a:p>
          <a:p>
            <a:pPr algn="ctr"/>
            <a:r>
              <a:rPr lang="en-US" sz="1200" b="1" dirty="0" smtClean="0">
                <a:latin typeface="Bodoni MT" panose="02070603080606020203" pitchFamily="18" charset="0"/>
              </a:rPr>
              <a:t>PSMO-I / Industry</a:t>
            </a:r>
            <a:endParaRPr lang="en-US" sz="1200" b="1" dirty="0" smtClean="0">
              <a:solidFill>
                <a:schemeClr val="tx1"/>
              </a:solidFill>
              <a:latin typeface="Bodoni MT" panose="02070603080606020203" pitchFamily="18" charset="0"/>
            </a:endParaRPr>
          </a:p>
        </p:txBody>
      </p:sp>
      <p:sp>
        <p:nvSpPr>
          <p:cNvPr id="53" name="TextBox 52"/>
          <p:cNvSpPr txBox="1"/>
          <p:nvPr/>
        </p:nvSpPr>
        <p:spPr>
          <a:xfrm>
            <a:off x="10569898" y="5249961"/>
            <a:ext cx="1057854" cy="646331"/>
          </a:xfrm>
          <a:prstGeom prst="rect">
            <a:avLst/>
          </a:prstGeom>
          <a:noFill/>
        </p:spPr>
        <p:txBody>
          <a:bodyPr wrap="none" rtlCol="0">
            <a:spAutoFit/>
          </a:bodyPr>
          <a:lstStyle/>
          <a:p>
            <a:pPr algn="ctr"/>
            <a:r>
              <a:rPr lang="en-US" sz="1200" b="1" dirty="0" smtClean="0">
                <a:solidFill>
                  <a:schemeClr val="tx1"/>
                </a:solidFill>
                <a:latin typeface="Bodoni MT" panose="02070603080606020203" pitchFamily="18" charset="0"/>
              </a:rPr>
              <a:t>Turn off</a:t>
            </a:r>
          </a:p>
          <a:p>
            <a:pPr algn="ctr"/>
            <a:r>
              <a:rPr lang="en-US" sz="1200" b="1" dirty="0" smtClean="0">
                <a:latin typeface="Bodoni MT" panose="02070603080606020203" pitchFamily="18" charset="0"/>
              </a:rPr>
              <a:t>Legacy CATS</a:t>
            </a:r>
          </a:p>
          <a:p>
            <a:pPr algn="ctr"/>
            <a:r>
              <a:rPr lang="en-US" sz="1200" b="1" dirty="0" smtClean="0">
                <a:latin typeface="Bodoni MT" panose="02070603080606020203" pitchFamily="18" charset="0"/>
              </a:rPr>
              <a:t>JPAS Systems</a:t>
            </a:r>
            <a:endParaRPr lang="en-US" sz="1200" b="1" dirty="0" smtClean="0">
              <a:solidFill>
                <a:schemeClr val="tx1"/>
              </a:solidFill>
              <a:latin typeface="Bodoni MT" panose="02070603080606020203" pitchFamily="18" charset="0"/>
            </a:endParaRPr>
          </a:p>
        </p:txBody>
      </p:sp>
      <p:sp>
        <p:nvSpPr>
          <p:cNvPr id="2" name="TextBox 1"/>
          <p:cNvSpPr txBox="1"/>
          <p:nvPr/>
        </p:nvSpPr>
        <p:spPr>
          <a:xfrm>
            <a:off x="578645" y="4726345"/>
            <a:ext cx="2596416" cy="338554"/>
          </a:xfrm>
          <a:prstGeom prst="rect">
            <a:avLst/>
          </a:prstGeom>
        </p:spPr>
        <p:style>
          <a:lnRef idx="1">
            <a:schemeClr val="accent3"/>
          </a:lnRef>
          <a:fillRef idx="3">
            <a:schemeClr val="accent3"/>
          </a:fillRef>
          <a:effectRef idx="2">
            <a:schemeClr val="accent3"/>
          </a:effectRef>
          <a:fontRef idx="minor">
            <a:schemeClr val="lt1"/>
          </a:fontRef>
        </p:style>
        <p:txBody>
          <a:bodyPr wrap="none" rtlCol="0">
            <a:spAutoFit/>
          </a:bodyPr>
          <a:lstStyle/>
          <a:p>
            <a:r>
              <a:rPr lang="en-US" sz="1600" dirty="0" smtClean="0">
                <a:solidFill>
                  <a:schemeClr val="bg2"/>
                </a:solidFill>
                <a:latin typeface="Bodoni MT" panose="02070603080606020203" pitchFamily="18" charset="0"/>
              </a:rPr>
              <a:t>Dates are subject to change!</a:t>
            </a:r>
          </a:p>
        </p:txBody>
      </p:sp>
      <p:sp>
        <p:nvSpPr>
          <p:cNvPr id="26" name="Diamond 25"/>
          <p:cNvSpPr/>
          <p:nvPr/>
        </p:nvSpPr>
        <p:spPr bwMode="auto">
          <a:xfrm>
            <a:off x="602666" y="5356973"/>
            <a:ext cx="365760" cy="442762"/>
          </a:xfrm>
          <a:prstGeom prst="diamond">
            <a:avLst/>
          </a:prstGeom>
          <a:solidFill>
            <a:srgbClr val="0066CC"/>
          </a:solidFill>
          <a:ln w="12700" cap="flat" cmpd="sng" algn="ctr">
            <a:solidFill>
              <a:srgbClr val="6699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rgbClr val="FAFD00"/>
              </a:solidFill>
              <a:effectLst>
                <a:outerShdw blurRad="38100" dist="38100" dir="2700000" algn="tl">
                  <a:srgbClr val="000000">
                    <a:alpha val="43137"/>
                  </a:srgbClr>
                </a:outerShdw>
              </a:effectLst>
              <a:latin typeface="Arial" pitchFamily="-112" charset="0"/>
            </a:endParaRPr>
          </a:p>
        </p:txBody>
      </p:sp>
      <p:sp>
        <p:nvSpPr>
          <p:cNvPr id="27" name="TextBox 26"/>
          <p:cNvSpPr txBox="1"/>
          <p:nvPr/>
        </p:nvSpPr>
        <p:spPr>
          <a:xfrm>
            <a:off x="978205" y="5447516"/>
            <a:ext cx="2258290" cy="276999"/>
          </a:xfrm>
          <a:prstGeom prst="rect">
            <a:avLst/>
          </a:prstGeom>
          <a:noFill/>
        </p:spPr>
        <p:txBody>
          <a:bodyPr wrap="square" rtlCol="0">
            <a:spAutoFit/>
          </a:bodyPr>
          <a:lstStyle/>
          <a:p>
            <a:pPr algn="ctr"/>
            <a:r>
              <a:rPr lang="en-US" sz="1200" b="1" dirty="0" smtClean="0">
                <a:solidFill>
                  <a:schemeClr val="tx1"/>
                </a:solidFill>
                <a:latin typeface="Bodoni MT" panose="02070603080606020203" pitchFamily="18" charset="0"/>
              </a:rPr>
              <a:t>Deployment/Go-Live Milestones</a:t>
            </a:r>
          </a:p>
        </p:txBody>
      </p:sp>
      <p:sp>
        <p:nvSpPr>
          <p:cNvPr id="35" name="TextBox 34"/>
          <p:cNvSpPr txBox="1"/>
          <p:nvPr/>
        </p:nvSpPr>
        <p:spPr>
          <a:xfrm>
            <a:off x="1022718" y="5910059"/>
            <a:ext cx="1571136" cy="276999"/>
          </a:xfrm>
          <a:prstGeom prst="rect">
            <a:avLst/>
          </a:prstGeom>
          <a:noFill/>
        </p:spPr>
        <p:txBody>
          <a:bodyPr wrap="none" rtlCol="0">
            <a:spAutoFit/>
          </a:bodyPr>
          <a:lstStyle/>
          <a:p>
            <a:r>
              <a:rPr lang="en-US" sz="1200" b="1" dirty="0" smtClean="0">
                <a:solidFill>
                  <a:schemeClr val="tx1"/>
                </a:solidFill>
                <a:latin typeface="Bodoni MT" panose="02070603080606020203" pitchFamily="18" charset="0"/>
              </a:rPr>
              <a:t>Operational Milestone</a:t>
            </a:r>
          </a:p>
        </p:txBody>
      </p:sp>
      <p:sp>
        <p:nvSpPr>
          <p:cNvPr id="36" name="Diamond 35"/>
          <p:cNvSpPr/>
          <p:nvPr/>
        </p:nvSpPr>
        <p:spPr bwMode="auto">
          <a:xfrm>
            <a:off x="600802" y="5827178"/>
            <a:ext cx="365760" cy="442762"/>
          </a:xfrm>
          <a:prstGeom prst="diamond">
            <a:avLst/>
          </a:prstGeom>
          <a:solidFill>
            <a:schemeClr val="bg2"/>
          </a:solidFill>
          <a:ln w="12700" cap="flat" cmpd="sng" algn="ctr">
            <a:solidFill>
              <a:srgbClr val="6699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rgbClr val="FAFD00"/>
              </a:solidFill>
              <a:effectLst>
                <a:outerShdw blurRad="38100" dist="38100" dir="2700000" algn="tl">
                  <a:srgbClr val="000000">
                    <a:alpha val="43137"/>
                  </a:srgbClr>
                </a:outerShdw>
              </a:effectLst>
              <a:latin typeface="Arial" pitchFamily="-112" charset="0"/>
            </a:endParaRPr>
          </a:p>
        </p:txBody>
      </p:sp>
    </p:spTree>
    <p:extLst>
      <p:ext uri="{BB962C8B-B14F-4D97-AF65-F5344CB8AC3E}">
        <p14:creationId xmlns:p14="http://schemas.microsoft.com/office/powerpoint/2010/main" val="35426553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DISS Home Page</a:t>
            </a:r>
            <a:endParaRPr lang="en-US" dirty="0"/>
          </a:p>
        </p:txBody>
      </p:sp>
      <p:sp>
        <p:nvSpPr>
          <p:cNvPr id="4" name="Content Placeholder 3"/>
          <p:cNvSpPr>
            <a:spLocks noGrp="1"/>
          </p:cNvSpPr>
          <p:nvPr>
            <p:ph idx="1"/>
          </p:nvPr>
        </p:nvSpPr>
        <p:spPr>
          <a:xfrm>
            <a:off x="911463" y="1354594"/>
            <a:ext cx="5099044" cy="3590727"/>
          </a:xfrm>
        </p:spPr>
        <p:txBody>
          <a:bodyPr/>
          <a:lstStyle/>
          <a:p>
            <a:r>
              <a:rPr lang="en-US" dirty="0" smtClean="0"/>
              <a:t>DISS Home Page URL: </a:t>
            </a:r>
            <a:r>
              <a:rPr lang="en-US" dirty="0" smtClean="0">
                <a:solidFill>
                  <a:prstClr val="white"/>
                </a:solidFill>
                <a:hlinkClick r:id="rId2"/>
              </a:rPr>
              <a:t>https://www.dmdc.osd.mil/psawebdocs/docPage.jsp?p=DISS</a:t>
            </a:r>
            <a:endParaRPr lang="en-US" dirty="0" smtClean="0">
              <a:solidFill>
                <a:prstClr val="white"/>
              </a:solidFill>
            </a:endParaRPr>
          </a:p>
          <a:p>
            <a:pPr lvl="1"/>
            <a:r>
              <a:rPr lang="en-US" b="0" dirty="0" smtClean="0">
                <a:solidFill>
                  <a:prstClr val="black"/>
                </a:solidFill>
              </a:rPr>
              <a:t>DISS Status, Alerts, Notices, FAQs and general information, is posted here</a:t>
            </a:r>
          </a:p>
          <a:p>
            <a:endParaRPr lang="en-US" dirty="0" smtClean="0"/>
          </a:p>
          <a:p>
            <a:r>
              <a:rPr lang="en-US" dirty="0" smtClean="0"/>
              <a:t>For </a:t>
            </a:r>
            <a:r>
              <a:rPr lang="en-US" dirty="0"/>
              <a:t>Customer support:</a:t>
            </a:r>
          </a:p>
          <a:p>
            <a:pPr lvl="1"/>
            <a:r>
              <a:rPr lang="en-US" dirty="0"/>
              <a:t>DMDC Contact Center: 800-467-5526</a:t>
            </a:r>
          </a:p>
          <a:p>
            <a:pPr lvl="1"/>
            <a:r>
              <a:rPr lang="en-US" dirty="0"/>
              <a:t>DSS Call Center:  </a:t>
            </a:r>
            <a:r>
              <a:rPr lang="en-US" dirty="0" smtClean="0"/>
              <a:t>888-282-7682</a:t>
            </a:r>
          </a:p>
        </p:txBody>
      </p:sp>
      <p:pic>
        <p:nvPicPr>
          <p:cNvPr id="2" name="Picture 1"/>
          <p:cNvPicPr>
            <a:picLocks noChangeAspect="1"/>
          </p:cNvPicPr>
          <p:nvPr/>
        </p:nvPicPr>
        <p:blipFill>
          <a:blip r:embed="rId3"/>
          <a:stretch>
            <a:fillRect/>
          </a:stretch>
        </p:blipFill>
        <p:spPr>
          <a:xfrm>
            <a:off x="6356195" y="990803"/>
            <a:ext cx="5463097" cy="5563974"/>
          </a:xfrm>
          <a:prstGeom prst="rect">
            <a:avLst/>
          </a:prstGeom>
        </p:spPr>
      </p:pic>
    </p:spTree>
    <p:extLst>
      <p:ext uri="{BB962C8B-B14F-4D97-AF65-F5344CB8AC3E}">
        <p14:creationId xmlns:p14="http://schemas.microsoft.com/office/powerpoint/2010/main" val="18706023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Agenda</a:t>
            </a:r>
            <a:endParaRPr lang="en-US" dirty="0"/>
          </a:p>
        </p:txBody>
      </p:sp>
      <p:sp>
        <p:nvSpPr>
          <p:cNvPr id="5" name="Content Placeholder 4"/>
          <p:cNvSpPr>
            <a:spLocks noGrp="1"/>
          </p:cNvSpPr>
          <p:nvPr>
            <p:ph idx="1"/>
          </p:nvPr>
        </p:nvSpPr>
        <p:spPr>
          <a:xfrm>
            <a:off x="911463" y="1354594"/>
            <a:ext cx="10356371" cy="4493538"/>
          </a:xfrm>
        </p:spPr>
        <p:txBody>
          <a:bodyPr/>
          <a:lstStyle/>
          <a:p>
            <a:r>
              <a:rPr lang="en-US" dirty="0"/>
              <a:t>PSMO </a:t>
            </a:r>
            <a:r>
              <a:rPr lang="en-US" dirty="0" smtClean="0"/>
              <a:t>Backlog History and Path Forward</a:t>
            </a:r>
            <a:endParaRPr lang="en-US" dirty="0"/>
          </a:p>
          <a:p>
            <a:r>
              <a:rPr lang="en-US" dirty="0" smtClean="0"/>
              <a:t>Interim Determination Timelines</a:t>
            </a:r>
          </a:p>
          <a:p>
            <a:r>
              <a:rPr lang="en-US" dirty="0" smtClean="0"/>
              <a:t>Investigation Timelines</a:t>
            </a:r>
          </a:p>
          <a:p>
            <a:r>
              <a:rPr lang="en-US" dirty="0" smtClean="0"/>
              <a:t>DISS Overview</a:t>
            </a:r>
            <a:endParaRPr lang="en-US" dirty="0"/>
          </a:p>
          <a:p>
            <a:r>
              <a:rPr lang="en-US" dirty="0"/>
              <a:t>The </a:t>
            </a:r>
            <a:r>
              <a:rPr lang="en-US" dirty="0" smtClean="0"/>
              <a:t>New </a:t>
            </a:r>
            <a:r>
              <a:rPr lang="en-US" dirty="0"/>
              <a:t>SF86 </a:t>
            </a:r>
            <a:r>
              <a:rPr lang="en-US" dirty="0" smtClean="0"/>
              <a:t>and </a:t>
            </a:r>
            <a:r>
              <a:rPr lang="en-US" dirty="0" err="1" smtClean="0"/>
              <a:t>eApplication</a:t>
            </a:r>
            <a:endParaRPr lang="en-US" dirty="0"/>
          </a:p>
          <a:p>
            <a:r>
              <a:rPr lang="en-US" dirty="0" smtClean="0"/>
              <a:t>SEAD 3 &amp; 4 Update</a:t>
            </a:r>
          </a:p>
          <a:p>
            <a:r>
              <a:rPr lang="en-US" dirty="0" smtClean="0"/>
              <a:t>JPAS Overview</a:t>
            </a:r>
          </a:p>
          <a:p>
            <a:pPr lvl="1"/>
            <a:r>
              <a:rPr lang="en-US" dirty="0" smtClean="0"/>
              <a:t>JPAS Access</a:t>
            </a:r>
          </a:p>
          <a:p>
            <a:pPr lvl="1"/>
            <a:r>
              <a:rPr lang="en-US" dirty="0" smtClean="0"/>
              <a:t>JPAS Basics</a:t>
            </a:r>
          </a:p>
          <a:p>
            <a:pPr marL="0" indent="0">
              <a:buNone/>
            </a:pPr>
            <a:endParaRPr lang="en-US" dirty="0"/>
          </a:p>
        </p:txBody>
      </p:sp>
    </p:spTree>
    <p:extLst>
      <p:ext uri="{BB962C8B-B14F-4D97-AF65-F5344CB8AC3E}">
        <p14:creationId xmlns:p14="http://schemas.microsoft.com/office/powerpoint/2010/main" val="2021728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DISS Testing and Training</a:t>
            </a:r>
            <a:endParaRPr lang="en-US" dirty="0"/>
          </a:p>
        </p:txBody>
      </p:sp>
      <p:sp>
        <p:nvSpPr>
          <p:cNvPr id="3" name="Content Placeholder 2"/>
          <p:cNvSpPr>
            <a:spLocks noGrp="1"/>
          </p:cNvSpPr>
          <p:nvPr>
            <p:ph idx="1"/>
          </p:nvPr>
        </p:nvSpPr>
        <p:spPr>
          <a:xfrm>
            <a:off x="911463" y="1392172"/>
            <a:ext cx="10356371" cy="4760278"/>
          </a:xfrm>
        </p:spPr>
        <p:txBody>
          <a:bodyPr/>
          <a:lstStyle/>
          <a:p>
            <a:r>
              <a:rPr lang="en-US" dirty="0" smtClean="0"/>
              <a:t>Security Representatives from various organizations are actively testing JVS and meet weekly to discuss findings which are reported back to DMDC.</a:t>
            </a:r>
          </a:p>
          <a:p>
            <a:endParaRPr lang="en-US" dirty="0" smtClean="0"/>
          </a:p>
          <a:p>
            <a:endParaRPr lang="en-US" dirty="0"/>
          </a:p>
          <a:p>
            <a:endParaRPr lang="en-US" dirty="0" smtClean="0"/>
          </a:p>
          <a:p>
            <a:r>
              <a:rPr lang="en-US" dirty="0" smtClean="0"/>
              <a:t>Recommended CDSE STEPP Training Courses  </a:t>
            </a:r>
          </a:p>
          <a:p>
            <a:pPr lvl="1"/>
            <a:r>
              <a:rPr lang="en-US" dirty="0" smtClean="0"/>
              <a:t>DISS Portal (EX101.16)</a:t>
            </a:r>
          </a:p>
          <a:p>
            <a:pPr lvl="1"/>
            <a:r>
              <a:rPr lang="en-US" dirty="0" smtClean="0"/>
              <a:t>DISS Hierarchy Management (EX100.16) </a:t>
            </a:r>
          </a:p>
          <a:p>
            <a:endParaRPr lang="en-US" dirty="0" smtClean="0"/>
          </a:p>
          <a:p>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2772" y="4121063"/>
            <a:ext cx="3596282" cy="2397521"/>
          </a:xfrm>
          <a:prstGeom prst="rect">
            <a:avLst/>
          </a:prstGeom>
        </p:spPr>
      </p:pic>
      <p:pic>
        <p:nvPicPr>
          <p:cNvPr id="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59277" y="2286235"/>
            <a:ext cx="1524000" cy="55252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16" descr="AWL Logo"/>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60196" y="2189894"/>
            <a:ext cx="838200" cy="429578"/>
          </a:xfrm>
          <a:prstGeom prst="rect">
            <a:avLst/>
          </a:prstGeom>
          <a:ln>
            <a:noFill/>
          </a:ln>
          <a:effectLst>
            <a:outerShdw blurRad="292100" dist="139700" dir="2700000" algn="tl" rotWithShape="0">
              <a:srgbClr val="333333">
                <a:alpha val="65000"/>
              </a:srgbClr>
            </a:outerShdw>
          </a:effectLst>
        </p:spPr>
      </p:pic>
      <p:pic>
        <p:nvPicPr>
          <p:cNvPr id="18"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80479" y="3215483"/>
            <a:ext cx="881062" cy="47386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533146" y="2845456"/>
            <a:ext cx="1159932" cy="44539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24085" y="2887111"/>
            <a:ext cx="1600200" cy="49506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9"/>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670522" y="3215483"/>
            <a:ext cx="1447800" cy="37497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1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961541" y="2520977"/>
            <a:ext cx="1271285" cy="19699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1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741177" y="2668564"/>
            <a:ext cx="1390650" cy="36156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075259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Standard Form 86 / </a:t>
            </a:r>
            <a:r>
              <a:rPr lang="en-US" dirty="0" err="1" smtClean="0"/>
              <a:t>eApplication</a:t>
            </a:r>
            <a:r>
              <a:rPr lang="en-US" dirty="0" smtClean="0"/>
              <a:t> </a:t>
            </a:r>
            <a:endParaRPr lang="en-US" dirty="0"/>
          </a:p>
        </p:txBody>
      </p:sp>
    </p:spTree>
    <p:extLst>
      <p:ext uri="{BB962C8B-B14F-4D97-AF65-F5344CB8AC3E}">
        <p14:creationId xmlns:p14="http://schemas.microsoft.com/office/powerpoint/2010/main" val="34915901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Standard Form 86 / </a:t>
            </a:r>
            <a:r>
              <a:rPr lang="en-US" dirty="0" err="1" smtClean="0"/>
              <a:t>eApplication</a:t>
            </a:r>
            <a:endParaRPr lang="en-US" dirty="0"/>
          </a:p>
        </p:txBody>
      </p:sp>
      <p:sp>
        <p:nvSpPr>
          <p:cNvPr id="3" name="Content Placeholder 2"/>
          <p:cNvSpPr>
            <a:spLocks noGrp="1"/>
          </p:cNvSpPr>
          <p:nvPr>
            <p:ph idx="1"/>
          </p:nvPr>
        </p:nvSpPr>
        <p:spPr>
          <a:xfrm>
            <a:off x="911463" y="1354594"/>
            <a:ext cx="10356371" cy="4431983"/>
          </a:xfrm>
        </p:spPr>
        <p:txBody>
          <a:bodyPr/>
          <a:lstStyle/>
          <a:p>
            <a:r>
              <a:rPr lang="en-US" dirty="0" smtClean="0"/>
              <a:t>New </a:t>
            </a:r>
            <a:r>
              <a:rPr lang="en-US" dirty="0"/>
              <a:t>SF86 to be released late July/early </a:t>
            </a:r>
            <a:r>
              <a:rPr lang="en-US" dirty="0" smtClean="0"/>
              <a:t>August</a:t>
            </a:r>
          </a:p>
          <a:p>
            <a:pPr lvl="1"/>
            <a:r>
              <a:rPr lang="en-US" dirty="0" smtClean="0"/>
              <a:t>Major changes</a:t>
            </a:r>
          </a:p>
          <a:p>
            <a:pPr lvl="2"/>
            <a:r>
              <a:rPr lang="en-US" dirty="0" smtClean="0"/>
              <a:t>Mental </a:t>
            </a:r>
            <a:r>
              <a:rPr lang="en-US" dirty="0"/>
              <a:t>health – the focus is shifting to more serious indicators of things like schizophrenia </a:t>
            </a:r>
            <a:r>
              <a:rPr lang="en-US" dirty="0" smtClean="0"/>
              <a:t>and personality disorders rather </a:t>
            </a:r>
            <a:r>
              <a:rPr lang="en-US" dirty="0"/>
              <a:t>than general depression or anxiety; there will be several additional questions added in that </a:t>
            </a:r>
            <a:r>
              <a:rPr lang="en-US" dirty="0" smtClean="0"/>
              <a:t>section</a:t>
            </a:r>
          </a:p>
          <a:p>
            <a:pPr lvl="2"/>
            <a:r>
              <a:rPr lang="en-US" dirty="0" smtClean="0"/>
              <a:t>Drug </a:t>
            </a:r>
            <a:r>
              <a:rPr lang="en-US" dirty="0"/>
              <a:t>use – modifying the illegal use of drug/drug activity question to include a statement that it is illegal in accordance with Federal laws, even though permissible under state </a:t>
            </a:r>
            <a:r>
              <a:rPr lang="en-US" dirty="0" smtClean="0"/>
              <a:t>laws</a:t>
            </a:r>
          </a:p>
          <a:p>
            <a:r>
              <a:rPr lang="en-US" dirty="0" smtClean="0"/>
              <a:t>New </a:t>
            </a:r>
            <a:r>
              <a:rPr lang="en-US" dirty="0" err="1"/>
              <a:t>eApplication</a:t>
            </a:r>
            <a:r>
              <a:rPr lang="en-US" dirty="0"/>
              <a:t> replacing </a:t>
            </a:r>
            <a:r>
              <a:rPr lang="en-US" dirty="0" err="1"/>
              <a:t>eQIP</a:t>
            </a:r>
            <a:r>
              <a:rPr lang="en-US" dirty="0"/>
              <a:t> to be released later this </a:t>
            </a:r>
            <a:r>
              <a:rPr lang="en-US" dirty="0" smtClean="0"/>
              <a:t>year</a:t>
            </a:r>
          </a:p>
          <a:p>
            <a:pPr lvl="1"/>
            <a:r>
              <a:rPr lang="en-US" dirty="0" err="1"/>
              <a:t>eApp</a:t>
            </a:r>
            <a:r>
              <a:rPr lang="en-US" dirty="0"/>
              <a:t> is based on feedback from users and investigators</a:t>
            </a:r>
          </a:p>
          <a:p>
            <a:pPr lvl="1"/>
            <a:r>
              <a:rPr lang="en-US" dirty="0" smtClean="0"/>
              <a:t>Unknown as to whether </a:t>
            </a:r>
            <a:r>
              <a:rPr lang="en-US" dirty="0"/>
              <a:t>the current SF86 forms completed in </a:t>
            </a:r>
            <a:r>
              <a:rPr lang="en-US" dirty="0" err="1"/>
              <a:t>eQIP</a:t>
            </a:r>
            <a:r>
              <a:rPr lang="en-US" dirty="0"/>
              <a:t> will be brought into the new </a:t>
            </a:r>
            <a:r>
              <a:rPr lang="en-US" dirty="0" err="1"/>
              <a:t>eApp</a:t>
            </a:r>
            <a:r>
              <a:rPr lang="en-US" dirty="0"/>
              <a:t> </a:t>
            </a:r>
            <a:r>
              <a:rPr lang="en-US" dirty="0" smtClean="0"/>
              <a:t>system</a:t>
            </a:r>
          </a:p>
        </p:txBody>
      </p:sp>
    </p:spTree>
    <p:extLst>
      <p:ext uri="{BB962C8B-B14F-4D97-AF65-F5344CB8AC3E}">
        <p14:creationId xmlns:p14="http://schemas.microsoft.com/office/powerpoint/2010/main" val="11278772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SF-86 Section 21</a:t>
            </a:r>
            <a:endParaRPr lang="en-US" dirty="0"/>
          </a:p>
        </p:txBody>
      </p:sp>
      <p:sp>
        <p:nvSpPr>
          <p:cNvPr id="3" name="Content Placeholder 2"/>
          <p:cNvSpPr>
            <a:spLocks noGrp="1"/>
          </p:cNvSpPr>
          <p:nvPr>
            <p:ph idx="1"/>
          </p:nvPr>
        </p:nvSpPr>
        <p:spPr>
          <a:xfrm>
            <a:off x="911463" y="1354594"/>
            <a:ext cx="10356371" cy="3652282"/>
          </a:xfrm>
        </p:spPr>
        <p:txBody>
          <a:bodyPr/>
          <a:lstStyle/>
          <a:p>
            <a:r>
              <a:rPr lang="en-US" dirty="0" smtClean="0"/>
              <a:t>In </a:t>
            </a:r>
            <a:r>
              <a:rPr lang="en-US" dirty="0"/>
              <a:t>the last seven (7) years, </a:t>
            </a:r>
            <a:r>
              <a:rPr lang="en-US" b="0" dirty="0"/>
              <a:t>have you consulted with a health care professional regarding an emotional or mental health condition or were you hospitalized for such a condition? </a:t>
            </a:r>
            <a:r>
              <a:rPr lang="en-US" b="0" dirty="0" smtClean="0"/>
              <a:t> Answer ‘No’ if the counseling was for any of the following reasons and was not court-ordered:</a:t>
            </a:r>
          </a:p>
          <a:p>
            <a:pPr lvl="2"/>
            <a:r>
              <a:rPr lang="en-US" b="0" dirty="0" smtClean="0"/>
              <a:t>Strictly marital, family, grief not related to violence by you; or</a:t>
            </a:r>
          </a:p>
          <a:p>
            <a:pPr lvl="2"/>
            <a:r>
              <a:rPr lang="en-US" b="0" dirty="0" smtClean="0"/>
              <a:t>Strictly related to adjustments from service in a military combat environment.  </a:t>
            </a:r>
          </a:p>
          <a:p>
            <a:pPr lvl="2"/>
            <a:endParaRPr lang="en-US" b="0" dirty="0"/>
          </a:p>
          <a:p>
            <a:endParaRPr lang="en-US" b="0" dirty="0" smtClean="0"/>
          </a:p>
          <a:p>
            <a:pPr marL="0" indent="0">
              <a:buNone/>
            </a:pPr>
            <a:endParaRPr lang="en-US" dirty="0" smtClean="0"/>
          </a:p>
        </p:txBody>
      </p:sp>
      <p:sp>
        <p:nvSpPr>
          <p:cNvPr id="6" name="TextBox 5"/>
          <p:cNvSpPr txBox="1"/>
          <p:nvPr/>
        </p:nvSpPr>
        <p:spPr>
          <a:xfrm>
            <a:off x="3163230" y="4298990"/>
            <a:ext cx="5865541" cy="707886"/>
          </a:xfrm>
          <a:prstGeom prst="rect">
            <a:avLst/>
          </a:prstGeom>
          <a:solidFill>
            <a:srgbClr val="DDEC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2000" dirty="0" smtClean="0"/>
              <a:t>The current SF-86 asks one question related to mental health with no branching questions</a:t>
            </a:r>
            <a:endParaRPr lang="en-US" sz="1600" dirty="0" smtClean="0">
              <a:solidFill>
                <a:schemeClr val="tx1"/>
              </a:solidFill>
            </a:endParaRPr>
          </a:p>
        </p:txBody>
      </p:sp>
    </p:spTree>
    <p:extLst>
      <p:ext uri="{BB962C8B-B14F-4D97-AF65-F5344CB8AC3E}">
        <p14:creationId xmlns:p14="http://schemas.microsoft.com/office/powerpoint/2010/main" val="22435569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SF-86 Section 21 Changes</a:t>
            </a:r>
            <a:endParaRPr lang="en-US" dirty="0"/>
          </a:p>
        </p:txBody>
      </p:sp>
      <p:sp>
        <p:nvSpPr>
          <p:cNvPr id="3" name="Content Placeholder 2"/>
          <p:cNvSpPr>
            <a:spLocks noGrp="1"/>
          </p:cNvSpPr>
          <p:nvPr>
            <p:ph idx="1"/>
          </p:nvPr>
        </p:nvSpPr>
        <p:spPr>
          <a:xfrm>
            <a:off x="911463" y="1354594"/>
            <a:ext cx="10356371" cy="4390946"/>
          </a:xfrm>
        </p:spPr>
        <p:txBody>
          <a:bodyPr/>
          <a:lstStyle/>
          <a:p>
            <a:r>
              <a:rPr lang="en-US" sz="2000" dirty="0" smtClean="0"/>
              <a:t>21A</a:t>
            </a:r>
            <a:r>
              <a:rPr lang="en-US" sz="2000" dirty="0"/>
              <a:t>) Has a court or administrative agency EVER issued an order declaring you mentally incompetent? [Y/N]</a:t>
            </a:r>
          </a:p>
          <a:p>
            <a:pPr lvl="1"/>
            <a:r>
              <a:rPr lang="en-US" sz="1800" b="0" dirty="0"/>
              <a:t>[If No] </a:t>
            </a:r>
            <a:r>
              <a:rPr lang="en-US" sz="1800" b="0" i="1" dirty="0"/>
              <a:t>&lt;Navigation will proceed to Question 21B&gt;</a:t>
            </a:r>
          </a:p>
          <a:p>
            <a:pPr lvl="1"/>
            <a:r>
              <a:rPr lang="en-US" sz="1800" b="0" dirty="0"/>
              <a:t>[If Yes] Permit multiple entries, capturing details for each entry (date, name/address of court or administrative agency)</a:t>
            </a:r>
          </a:p>
          <a:p>
            <a:pPr lvl="1"/>
            <a:r>
              <a:rPr lang="en-US" sz="1800" dirty="0"/>
              <a:t>Was this matter appealed to a higher court or administrative agency</a:t>
            </a:r>
            <a:r>
              <a:rPr lang="en-US" sz="1800" dirty="0" smtClean="0"/>
              <a:t>? </a:t>
            </a:r>
            <a:r>
              <a:rPr lang="en-US" sz="1800" dirty="0">
                <a:solidFill>
                  <a:prstClr val="black"/>
                </a:solidFill>
              </a:rPr>
              <a:t>[Y/N</a:t>
            </a:r>
            <a:r>
              <a:rPr lang="en-US" sz="1800" dirty="0" smtClean="0">
                <a:solidFill>
                  <a:prstClr val="black"/>
                </a:solidFill>
              </a:rPr>
              <a:t>]</a:t>
            </a:r>
            <a:endParaRPr lang="en-US" sz="1800" dirty="0"/>
          </a:p>
          <a:p>
            <a:pPr lvl="2"/>
            <a:r>
              <a:rPr lang="en-US" sz="1400" b="0" dirty="0"/>
              <a:t>[If No] </a:t>
            </a:r>
            <a:r>
              <a:rPr lang="en-US" sz="1400" b="0" i="1" dirty="0"/>
              <a:t>&lt;Navigation will proceed to Question 21B&gt;</a:t>
            </a:r>
          </a:p>
          <a:p>
            <a:pPr lvl="2"/>
            <a:r>
              <a:rPr lang="en-US" sz="1400" b="0" dirty="0"/>
              <a:t>[If Yes] Permit multiple entries, capturing details for each entry (name/address of court or administrative agency, final disposition)</a:t>
            </a:r>
          </a:p>
          <a:p>
            <a:pPr lvl="1"/>
            <a:r>
              <a:rPr lang="en-US" sz="1800" dirty="0">
                <a:solidFill>
                  <a:prstClr val="black"/>
                </a:solidFill>
              </a:rPr>
              <a:t>Do you have any other instances where this matter was appealed to a higher court of administrative agency? [Y/N]</a:t>
            </a:r>
          </a:p>
          <a:p>
            <a:pPr lvl="2"/>
            <a:r>
              <a:rPr lang="en-US" sz="1400" b="0" dirty="0"/>
              <a:t>[If No] </a:t>
            </a:r>
            <a:r>
              <a:rPr lang="en-US" sz="1400" b="0" i="1" dirty="0" smtClean="0">
                <a:solidFill>
                  <a:prstClr val="black"/>
                </a:solidFill>
              </a:rPr>
              <a:t>&lt;</a:t>
            </a:r>
            <a:r>
              <a:rPr lang="en-US" sz="1400" b="0" i="1" dirty="0">
                <a:solidFill>
                  <a:prstClr val="black"/>
                </a:solidFill>
              </a:rPr>
              <a:t>Navigation will proceed to Question 21B</a:t>
            </a:r>
            <a:r>
              <a:rPr lang="en-US" sz="1400" b="0" i="1" dirty="0" smtClean="0">
                <a:solidFill>
                  <a:prstClr val="black"/>
                </a:solidFill>
              </a:rPr>
              <a:t>&gt;</a:t>
            </a:r>
          </a:p>
          <a:p>
            <a:pPr lvl="2"/>
            <a:r>
              <a:rPr lang="en-US" sz="1400" b="0" dirty="0"/>
              <a:t>[If Yes] Permit multiple entries, capturing details for each entry (name/address of court or administrative agency, final </a:t>
            </a:r>
            <a:r>
              <a:rPr lang="en-US" sz="1400" b="0" dirty="0" smtClean="0"/>
              <a:t>disposition)</a:t>
            </a:r>
            <a:endParaRPr lang="en-US" sz="1400" dirty="0" smtClean="0"/>
          </a:p>
        </p:txBody>
      </p:sp>
    </p:spTree>
    <p:extLst>
      <p:ext uri="{BB962C8B-B14F-4D97-AF65-F5344CB8AC3E}">
        <p14:creationId xmlns:p14="http://schemas.microsoft.com/office/powerpoint/2010/main" val="10310019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SF-86 Section 21 Changes</a:t>
            </a:r>
            <a:endParaRPr lang="en-US" dirty="0"/>
          </a:p>
        </p:txBody>
      </p:sp>
      <p:sp>
        <p:nvSpPr>
          <p:cNvPr id="3" name="Content Placeholder 2"/>
          <p:cNvSpPr>
            <a:spLocks noGrp="1"/>
          </p:cNvSpPr>
          <p:nvPr>
            <p:ph idx="1"/>
          </p:nvPr>
        </p:nvSpPr>
        <p:spPr>
          <a:xfrm>
            <a:off x="911463" y="1354594"/>
            <a:ext cx="10356371" cy="5191165"/>
          </a:xfrm>
        </p:spPr>
        <p:txBody>
          <a:bodyPr/>
          <a:lstStyle/>
          <a:p>
            <a:r>
              <a:rPr lang="en-US" sz="2000" dirty="0" smtClean="0"/>
              <a:t>21B) </a:t>
            </a:r>
            <a:r>
              <a:rPr lang="en-US" sz="2000" dirty="0"/>
              <a:t>Has a court or administrative agency EVER ordered you to consult with a mental health professional (for example, a psychiatrist, psychologist, licensed clinical social worker, etc.)? (An order to a military member by a superior officer is not within the scope of this question, and therefore would not required an affirmative response. An order by a military court would be within the scope of the question and would require an affirmative response</a:t>
            </a:r>
            <a:r>
              <a:rPr lang="en-US" sz="2000" dirty="0" smtClean="0"/>
              <a:t>.)[Y/N]</a:t>
            </a:r>
          </a:p>
          <a:p>
            <a:pPr lvl="1"/>
            <a:r>
              <a:rPr lang="en-US" sz="1800" b="0" dirty="0" smtClean="0"/>
              <a:t>[</a:t>
            </a:r>
            <a:r>
              <a:rPr lang="en-US" sz="1800" b="0" dirty="0"/>
              <a:t>If No] </a:t>
            </a:r>
            <a:r>
              <a:rPr lang="en-US" sz="1800" b="0" i="1" dirty="0"/>
              <a:t>&lt;Navigation will proceed to Question </a:t>
            </a:r>
            <a:r>
              <a:rPr lang="en-US" sz="1800" b="0" i="1" dirty="0" smtClean="0"/>
              <a:t>21C&gt;</a:t>
            </a:r>
            <a:endParaRPr lang="en-US" sz="1800" b="0" i="1" dirty="0"/>
          </a:p>
          <a:p>
            <a:pPr lvl="1"/>
            <a:r>
              <a:rPr lang="en-US" sz="1800" b="0" dirty="0"/>
              <a:t>[If Yes] Permit multiple entries, capturing details for each entry (date, name/address of court or administrative agency</a:t>
            </a:r>
            <a:r>
              <a:rPr lang="en-US" sz="1800" b="0" dirty="0" smtClean="0"/>
              <a:t>)</a:t>
            </a:r>
          </a:p>
          <a:p>
            <a:pPr lvl="1"/>
            <a:r>
              <a:rPr lang="en-US" sz="1800" dirty="0" smtClean="0"/>
              <a:t>Was </a:t>
            </a:r>
            <a:r>
              <a:rPr lang="en-US" sz="1800" dirty="0"/>
              <a:t>this matter appealed to a higher court or administrative agency? [Y/N]</a:t>
            </a:r>
          </a:p>
          <a:p>
            <a:pPr lvl="2"/>
            <a:r>
              <a:rPr lang="en-US" sz="1400" b="0" dirty="0"/>
              <a:t>[If No] </a:t>
            </a:r>
            <a:r>
              <a:rPr lang="en-US" sz="1400" b="0" i="1" dirty="0"/>
              <a:t>&lt;Navigation will proceed to Question 21C&gt;</a:t>
            </a:r>
          </a:p>
          <a:p>
            <a:pPr lvl="2"/>
            <a:r>
              <a:rPr lang="en-US" sz="1400" b="0" dirty="0"/>
              <a:t>[If Yes] Permit multiple entries, capturing details for each entry (date, name/address of court or administrative agency)</a:t>
            </a:r>
          </a:p>
          <a:p>
            <a:pPr lvl="1"/>
            <a:r>
              <a:rPr lang="en-US" sz="1800" dirty="0">
                <a:solidFill>
                  <a:prstClr val="black"/>
                </a:solidFill>
              </a:rPr>
              <a:t>Do you have any other instances where this matter was appealed to a higher court of administrative agency? [Y/N]</a:t>
            </a:r>
            <a:endParaRPr lang="en-US" sz="1800" dirty="0"/>
          </a:p>
          <a:p>
            <a:pPr lvl="2"/>
            <a:r>
              <a:rPr lang="en-US" sz="1400" b="0" dirty="0"/>
              <a:t>[If No] </a:t>
            </a:r>
            <a:r>
              <a:rPr lang="en-US" sz="1400" b="0" i="1" dirty="0"/>
              <a:t>&lt;Navigation will proceed to Question 21C&gt;</a:t>
            </a:r>
          </a:p>
          <a:p>
            <a:pPr lvl="2"/>
            <a:r>
              <a:rPr lang="en-US" sz="1400" b="0" dirty="0"/>
              <a:t>[If Yes] Permit multiple entries, capturing details for each entry (date, name/address of court or administrative agency</a:t>
            </a:r>
            <a:r>
              <a:rPr lang="en-US" sz="1400" b="0" dirty="0" smtClean="0"/>
              <a:t>)</a:t>
            </a:r>
            <a:endParaRPr lang="en-US" sz="1400" b="0" dirty="0"/>
          </a:p>
        </p:txBody>
      </p:sp>
    </p:spTree>
    <p:extLst>
      <p:ext uri="{BB962C8B-B14F-4D97-AF65-F5344CB8AC3E}">
        <p14:creationId xmlns:p14="http://schemas.microsoft.com/office/powerpoint/2010/main" val="33787676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SF-86 Section 21 Changes</a:t>
            </a:r>
            <a:endParaRPr lang="en-US" dirty="0"/>
          </a:p>
        </p:txBody>
      </p:sp>
      <p:sp>
        <p:nvSpPr>
          <p:cNvPr id="3" name="Content Placeholder 2"/>
          <p:cNvSpPr>
            <a:spLocks noGrp="1"/>
          </p:cNvSpPr>
          <p:nvPr>
            <p:ph idx="1"/>
          </p:nvPr>
        </p:nvSpPr>
        <p:spPr>
          <a:xfrm>
            <a:off x="911463" y="1354594"/>
            <a:ext cx="10356371" cy="4770537"/>
          </a:xfrm>
        </p:spPr>
        <p:txBody>
          <a:bodyPr/>
          <a:lstStyle/>
          <a:p>
            <a:pPr lvl="0"/>
            <a:r>
              <a:rPr lang="en-US" sz="2000" dirty="0">
                <a:solidFill>
                  <a:prstClr val="black"/>
                </a:solidFill>
              </a:rPr>
              <a:t>21C) Have you EVER been hospitalized for a mental health condition? [Y/N]</a:t>
            </a:r>
          </a:p>
          <a:p>
            <a:pPr lvl="1"/>
            <a:r>
              <a:rPr lang="en-US" sz="1800" b="0" dirty="0">
                <a:solidFill>
                  <a:prstClr val="black"/>
                </a:solidFill>
              </a:rPr>
              <a:t>[If No] &lt;Navigation will proceed to Question 21D&gt;</a:t>
            </a:r>
          </a:p>
          <a:p>
            <a:pPr lvl="1"/>
            <a:r>
              <a:rPr lang="en-US" sz="1800" b="0" dirty="0">
                <a:solidFill>
                  <a:prstClr val="black"/>
                </a:solidFill>
              </a:rPr>
              <a:t>[If Yes] Permit multiple entries, capturing the details for each entry [Was admission voluntary (provide explanation) or involuntary (provide explanation)? Dates of treatment (From Date [Estimated] to Date [Estimated/Present]? Name/address of facility where treatment was provided.)</a:t>
            </a:r>
          </a:p>
          <a:p>
            <a:r>
              <a:rPr lang="en-US" sz="2000" dirty="0" smtClean="0"/>
              <a:t>21D</a:t>
            </a:r>
            <a:r>
              <a:rPr lang="en-US" sz="2000" dirty="0"/>
              <a:t>) Note: </a:t>
            </a:r>
            <a:r>
              <a:rPr lang="en-US" sz="2000" b="0" i="1" dirty="0"/>
              <a:t>“The following question asks whether you have been diagnosed with a specified mental health condition that may, particularly if untreated, impact your judgment, reliability, or trustworthiness. If you answer in the affirmative, we will seek additional information about the seriousness and symptoms of the condition, as well as any applicable course of treatment. It is important to note that any such diagnosis, in and of itself, is not a reason to revoke or deny eligibility for access to classified information or for holding a sensitive position, suitability or fitness to obtain or retain Federal or contract employment, or eligibility for physical or logical access to federally controlled facilities or information systems</a:t>
            </a:r>
            <a:r>
              <a:rPr lang="en-US" sz="2000" b="0" i="1" dirty="0" smtClean="0"/>
              <a:t>.”</a:t>
            </a:r>
            <a:endParaRPr lang="en-US" sz="2000" b="0" i="1" dirty="0"/>
          </a:p>
        </p:txBody>
      </p:sp>
    </p:spTree>
    <p:extLst>
      <p:ext uri="{BB962C8B-B14F-4D97-AF65-F5344CB8AC3E}">
        <p14:creationId xmlns:p14="http://schemas.microsoft.com/office/powerpoint/2010/main" val="8184223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SF-86 Section 21 Changes</a:t>
            </a:r>
            <a:endParaRPr lang="en-US" dirty="0"/>
          </a:p>
        </p:txBody>
      </p:sp>
      <p:sp>
        <p:nvSpPr>
          <p:cNvPr id="3" name="Content Placeholder 2"/>
          <p:cNvSpPr>
            <a:spLocks noGrp="1"/>
          </p:cNvSpPr>
          <p:nvPr>
            <p:ph idx="1"/>
          </p:nvPr>
        </p:nvSpPr>
        <p:spPr>
          <a:xfrm>
            <a:off x="911463" y="1354594"/>
            <a:ext cx="10356371" cy="4319131"/>
          </a:xfrm>
        </p:spPr>
        <p:txBody>
          <a:bodyPr/>
          <a:lstStyle/>
          <a:p>
            <a:r>
              <a:rPr lang="en-US" sz="2000" dirty="0" smtClean="0"/>
              <a:t>21D) </a:t>
            </a:r>
            <a:r>
              <a:rPr lang="en-US" sz="2000" dirty="0"/>
              <a:t>Have you EVER been diagnosed by a physician or other health professional (for example, a psychiatrist, psychologist, licensed clinical social worker, or nurse practitioner) with psychotic disorder, schizophrenia, schizoaffective disorder, delusional disorder, bipolar mood disorder, borderline personality disorder, or antisocial personality disorder? [Y/N</a:t>
            </a:r>
            <a:r>
              <a:rPr lang="en-US" sz="2000" dirty="0" smtClean="0"/>
              <a:t>]</a:t>
            </a:r>
          </a:p>
          <a:p>
            <a:pPr lvl="1"/>
            <a:r>
              <a:rPr lang="en-US" sz="1800" b="0" dirty="0" smtClean="0"/>
              <a:t>[</a:t>
            </a:r>
            <a:r>
              <a:rPr lang="en-US" sz="1800" b="0" dirty="0"/>
              <a:t>If No] </a:t>
            </a:r>
            <a:r>
              <a:rPr lang="en-US" sz="1800" b="0" i="1" dirty="0"/>
              <a:t>&lt;Navigation will proceed to Question </a:t>
            </a:r>
            <a:r>
              <a:rPr lang="en-US" sz="1800" b="0" i="1" dirty="0" smtClean="0"/>
              <a:t>21E&gt;</a:t>
            </a:r>
            <a:endParaRPr lang="en-US" sz="1800" b="0" i="1" dirty="0"/>
          </a:p>
          <a:p>
            <a:pPr lvl="1"/>
            <a:r>
              <a:rPr lang="en-US" sz="1800" b="0" dirty="0"/>
              <a:t>[If Yes] </a:t>
            </a:r>
            <a:endParaRPr lang="en-US" sz="1800" b="0" dirty="0" smtClean="0"/>
          </a:p>
          <a:p>
            <a:pPr lvl="2"/>
            <a:r>
              <a:rPr lang="en-US" sz="1400" b="0" dirty="0"/>
              <a:t>Identify the diagnosis or health condition (Permit multiple entries, capturing details for each)</a:t>
            </a:r>
          </a:p>
          <a:p>
            <a:pPr lvl="2"/>
            <a:r>
              <a:rPr lang="en-US" sz="1400" b="0" dirty="0"/>
              <a:t>Provide dates of diagnosis (From Date to Date)</a:t>
            </a:r>
          </a:p>
          <a:p>
            <a:pPr lvl="2"/>
            <a:r>
              <a:rPr lang="en-US" sz="1400" b="0" dirty="0"/>
              <a:t>Name/Addresses and telephone number of the health care professional who diagnosed, or is currently treating for such diagnosis, or with whom have discussed such condition</a:t>
            </a:r>
          </a:p>
          <a:p>
            <a:pPr lvl="2"/>
            <a:r>
              <a:rPr lang="en-US" sz="1400" b="0" dirty="0"/>
              <a:t>Name/Address and telephone number of any agency/organization/facility where counseling/treatment was provided (may indicate “same as above”)</a:t>
            </a:r>
          </a:p>
          <a:p>
            <a:pPr lvl="2"/>
            <a:r>
              <a:rPr lang="en-US" sz="1400" b="0" dirty="0"/>
              <a:t>Was the counseling/treatment effective in managing symptoms? Provide explanation</a:t>
            </a:r>
            <a:r>
              <a:rPr lang="en-US" sz="1400" b="0" dirty="0" smtClean="0"/>
              <a:t>.</a:t>
            </a:r>
            <a:endParaRPr lang="en-US" sz="1400" b="0" dirty="0"/>
          </a:p>
        </p:txBody>
      </p:sp>
    </p:spTree>
    <p:extLst>
      <p:ext uri="{BB962C8B-B14F-4D97-AF65-F5344CB8AC3E}">
        <p14:creationId xmlns:p14="http://schemas.microsoft.com/office/powerpoint/2010/main" val="19821568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SF-86 Section 21 Changes</a:t>
            </a:r>
            <a:endParaRPr lang="en-US" dirty="0"/>
          </a:p>
        </p:txBody>
      </p:sp>
      <p:sp>
        <p:nvSpPr>
          <p:cNvPr id="3" name="Content Placeholder 2"/>
          <p:cNvSpPr>
            <a:spLocks noGrp="1"/>
          </p:cNvSpPr>
          <p:nvPr>
            <p:ph idx="1"/>
          </p:nvPr>
        </p:nvSpPr>
        <p:spPr>
          <a:xfrm>
            <a:off x="911463" y="1354594"/>
            <a:ext cx="10356371" cy="3016210"/>
          </a:xfrm>
        </p:spPr>
        <p:txBody>
          <a:bodyPr/>
          <a:lstStyle/>
          <a:p>
            <a:r>
              <a:rPr lang="en-US" sz="2000" dirty="0" smtClean="0"/>
              <a:t>21D Continued) </a:t>
            </a:r>
            <a:r>
              <a:rPr lang="en-US" sz="2000" dirty="0">
                <a:solidFill>
                  <a:prstClr val="black"/>
                </a:solidFill>
              </a:rPr>
              <a:t>In the last seven years, have there been any occasions when you did not consult with a medical professional before altering or discontinuing, or failing to start, a prescribed course of treatment for any of the listed diagnoses? </a:t>
            </a:r>
            <a:r>
              <a:rPr lang="en-US" sz="2000" dirty="0" smtClean="0"/>
              <a:t>[</a:t>
            </a:r>
            <a:r>
              <a:rPr lang="en-US" sz="2000" dirty="0"/>
              <a:t>Y/N</a:t>
            </a:r>
            <a:r>
              <a:rPr lang="en-US" sz="2000" dirty="0" smtClean="0"/>
              <a:t>]</a:t>
            </a:r>
          </a:p>
          <a:p>
            <a:pPr lvl="1"/>
            <a:r>
              <a:rPr lang="en-US" sz="1800" b="0" dirty="0" smtClean="0">
                <a:solidFill>
                  <a:prstClr val="black"/>
                </a:solidFill>
              </a:rPr>
              <a:t>[</a:t>
            </a:r>
            <a:r>
              <a:rPr lang="en-US" sz="1800" b="0" dirty="0">
                <a:solidFill>
                  <a:prstClr val="black"/>
                </a:solidFill>
              </a:rPr>
              <a:t>If Yes] Are you currently in treatment? Provide name/address and phone number of the healthcare professional providing such treatment. </a:t>
            </a:r>
            <a:r>
              <a:rPr lang="en-US" sz="1800" b="0" i="1" dirty="0">
                <a:solidFill>
                  <a:prstClr val="black"/>
                </a:solidFill>
              </a:rPr>
              <a:t>&lt;Free Text&gt; Navigation will proceed to Question 21E</a:t>
            </a:r>
            <a:r>
              <a:rPr lang="en-US" sz="1800" b="0" i="1" dirty="0" smtClean="0">
                <a:solidFill>
                  <a:prstClr val="black"/>
                </a:solidFill>
              </a:rPr>
              <a:t>&gt;</a:t>
            </a:r>
          </a:p>
          <a:p>
            <a:endParaRPr lang="en-US" sz="2000" dirty="0" smtClean="0"/>
          </a:p>
          <a:p>
            <a:endParaRPr lang="en-US" sz="2200" b="0" i="1" dirty="0">
              <a:solidFill>
                <a:prstClr val="black"/>
              </a:solidFill>
            </a:endParaRPr>
          </a:p>
        </p:txBody>
      </p:sp>
      <p:sp>
        <p:nvSpPr>
          <p:cNvPr id="4" name="TextBox 3"/>
          <p:cNvSpPr txBox="1"/>
          <p:nvPr/>
        </p:nvSpPr>
        <p:spPr>
          <a:xfrm>
            <a:off x="1270867" y="4110126"/>
            <a:ext cx="9650266" cy="1631216"/>
          </a:xfrm>
          <a:prstGeom prst="rect">
            <a:avLst/>
          </a:prstGeom>
          <a:solidFill>
            <a:srgbClr val="DDEC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wrap="square" rtlCol="0">
            <a:spAutoFit/>
          </a:bodyPr>
          <a:lstStyle/>
          <a:p>
            <a:r>
              <a:rPr lang="en-US" sz="2000" dirty="0"/>
              <a:t>At this point, if Subject answered yes to 21A, 21B, 21C, or 21D (any of them), navigation will proceed to Question </a:t>
            </a:r>
            <a:r>
              <a:rPr lang="en-US" sz="2000" dirty="0" smtClean="0"/>
              <a:t>22</a:t>
            </a:r>
          </a:p>
          <a:p>
            <a:endParaRPr lang="en-US" sz="2000" dirty="0" smtClean="0"/>
          </a:p>
          <a:p>
            <a:r>
              <a:rPr lang="en-US" sz="2000" dirty="0" smtClean="0"/>
              <a:t>If </a:t>
            </a:r>
            <a:r>
              <a:rPr lang="en-US" sz="2000" dirty="0"/>
              <a:t>Subject answered “No” (all four answers must be No), Navigation will proceed to Question </a:t>
            </a:r>
            <a:r>
              <a:rPr lang="en-US" sz="2000" dirty="0" smtClean="0"/>
              <a:t>21E</a:t>
            </a:r>
            <a:endParaRPr lang="en-US" sz="1600" dirty="0" smtClean="0">
              <a:solidFill>
                <a:schemeClr val="tx1"/>
              </a:solidFill>
            </a:endParaRPr>
          </a:p>
        </p:txBody>
      </p:sp>
    </p:spTree>
    <p:extLst>
      <p:ext uri="{BB962C8B-B14F-4D97-AF65-F5344CB8AC3E}">
        <p14:creationId xmlns:p14="http://schemas.microsoft.com/office/powerpoint/2010/main" val="17175237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SF-86 Section 21 Changes</a:t>
            </a:r>
            <a:endParaRPr lang="en-US" dirty="0"/>
          </a:p>
        </p:txBody>
      </p:sp>
      <p:sp>
        <p:nvSpPr>
          <p:cNvPr id="3" name="Content Placeholder 2"/>
          <p:cNvSpPr>
            <a:spLocks noGrp="1"/>
          </p:cNvSpPr>
          <p:nvPr>
            <p:ph idx="1"/>
          </p:nvPr>
        </p:nvSpPr>
        <p:spPr>
          <a:xfrm>
            <a:off x="911463" y="1354594"/>
            <a:ext cx="10356371" cy="5246564"/>
          </a:xfrm>
        </p:spPr>
        <p:txBody>
          <a:bodyPr/>
          <a:lstStyle/>
          <a:p>
            <a:r>
              <a:rPr lang="en-US" sz="2000" dirty="0"/>
              <a:t>21E) Do you have a mental health or other health condition that substantially adversely affects your judgment, reliability, or trustworthiness even if you are not experiencing such symptoms today? [Y/N]</a:t>
            </a:r>
          </a:p>
          <a:p>
            <a:pPr marL="457200" lvl="1" indent="0">
              <a:buNone/>
            </a:pPr>
            <a:r>
              <a:rPr lang="en-US" sz="1200" b="0" dirty="0"/>
              <a:t>NOTE: If your judgment, reliability, or trustworthiness is not substantially adversely affected by a mental health condition, then you should answer “no” even if you have a mental health or other condition requiring treatment.</a:t>
            </a:r>
          </a:p>
          <a:p>
            <a:pPr marL="457200" lvl="1" indent="0">
              <a:buNone/>
            </a:pPr>
            <a:r>
              <a:rPr lang="en-US" sz="1200" dirty="0">
                <a:solidFill>
                  <a:srgbClr val="FF0000"/>
                </a:solidFill>
              </a:rPr>
              <a:t>For example, if you are in need of emotional or mental health counseling as a result of service as a first responder, service in a military combat environment, having been sexually assaulted or a victim of domestic violence, or marital issues, but your judgment, reliability or trustworthiness is not substantially adversely affected, then answer “no</a:t>
            </a:r>
            <a:r>
              <a:rPr lang="en-US" sz="1200" dirty="0" smtClean="0">
                <a:solidFill>
                  <a:srgbClr val="FF0000"/>
                </a:solidFill>
              </a:rPr>
              <a:t>.”</a:t>
            </a:r>
          </a:p>
          <a:p>
            <a:pPr lvl="1"/>
            <a:r>
              <a:rPr lang="en-US" sz="1400" b="0" dirty="0" smtClean="0"/>
              <a:t>[</a:t>
            </a:r>
            <a:r>
              <a:rPr lang="en-US" sz="1400" b="0" dirty="0"/>
              <a:t>If No] </a:t>
            </a:r>
            <a:r>
              <a:rPr lang="en-US" sz="1400" b="0" i="1" dirty="0"/>
              <a:t>&lt;Navigation will proceed to Question 22&gt;</a:t>
            </a:r>
          </a:p>
          <a:p>
            <a:pPr lvl="1"/>
            <a:r>
              <a:rPr lang="en-US" sz="1400" b="0" dirty="0"/>
              <a:t>[If Yes] Did you ever receive or are you currently receiving counseling or treatment for that condition? (May choose not to answer this question. However, such consultation or treatment will not disqualify and is considered to be a positive action.) [Y/N/I decline to answer]</a:t>
            </a:r>
          </a:p>
          <a:p>
            <a:pPr lvl="2"/>
            <a:r>
              <a:rPr lang="en-US" sz="1400" b="0" dirty="0"/>
              <a:t>[If Yes] Provide the following about counseling or treatment (Permit multiple entries, capturing details for each entry)</a:t>
            </a:r>
          </a:p>
          <a:p>
            <a:pPr lvl="3"/>
            <a:r>
              <a:rPr lang="en-US" sz="1400" b="0" dirty="0"/>
              <a:t>Dates of counseling or treatment</a:t>
            </a:r>
          </a:p>
          <a:p>
            <a:pPr lvl="3"/>
            <a:r>
              <a:rPr lang="en-US" sz="1400" b="0" dirty="0"/>
              <a:t>Name/Address/telephone number of the health care professional</a:t>
            </a:r>
          </a:p>
          <a:p>
            <a:pPr lvl="3"/>
            <a:r>
              <a:rPr lang="en-US" sz="1400" b="0" dirty="0"/>
              <a:t>Name/Address/telephone number agency/organization/facility where counseling/treatment was provided</a:t>
            </a:r>
          </a:p>
          <a:p>
            <a:pPr lvl="3"/>
            <a:r>
              <a:rPr lang="en-US" sz="1400" b="0" dirty="0"/>
              <a:t>Have you ever chosen not to follow a prescribed course of treatment for any of these conditions? [Y/N]</a:t>
            </a:r>
          </a:p>
          <a:p>
            <a:pPr lvl="4"/>
            <a:r>
              <a:rPr lang="en-US" sz="1400" b="0" dirty="0"/>
              <a:t>[If Yes] Provide explanation </a:t>
            </a:r>
            <a:r>
              <a:rPr lang="en-US" sz="1400" b="0" i="1" dirty="0"/>
              <a:t>&lt;Free Text&gt; Navigation will proceed to Question 22</a:t>
            </a:r>
          </a:p>
          <a:p>
            <a:pPr lvl="4"/>
            <a:r>
              <a:rPr lang="en-US" sz="1400" b="0" dirty="0"/>
              <a:t>[If No] Provide explanation &lt;Free Text&gt; </a:t>
            </a:r>
            <a:r>
              <a:rPr lang="en-US" sz="1400" b="0" i="1" dirty="0"/>
              <a:t>Navigation will proceed to Question 22</a:t>
            </a:r>
          </a:p>
          <a:p>
            <a:pPr lvl="4"/>
            <a:r>
              <a:rPr lang="en-US" sz="1400" b="0" dirty="0"/>
              <a:t>[If I decline to answer} </a:t>
            </a:r>
            <a:r>
              <a:rPr lang="en-US" sz="1400" b="0" i="1" dirty="0"/>
              <a:t>Navigation will proceed to Question </a:t>
            </a:r>
            <a:r>
              <a:rPr lang="en-US" sz="1400" b="0" i="1" dirty="0" smtClean="0"/>
              <a:t>22</a:t>
            </a:r>
            <a:endParaRPr lang="en-US" sz="1400" dirty="0" smtClean="0">
              <a:solidFill>
                <a:srgbClr val="FF0000"/>
              </a:solidFill>
            </a:endParaRPr>
          </a:p>
        </p:txBody>
      </p:sp>
    </p:spTree>
    <p:extLst>
      <p:ext uri="{BB962C8B-B14F-4D97-AF65-F5344CB8AC3E}">
        <p14:creationId xmlns:p14="http://schemas.microsoft.com/office/powerpoint/2010/main" val="8514305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558" y="1309551"/>
            <a:ext cx="5453388" cy="3138475"/>
          </a:xfrm>
          <a:prstGeom prst="rect">
            <a:avLst/>
          </a:prstGeom>
        </p:spPr>
      </p:pic>
      <p:sp>
        <p:nvSpPr>
          <p:cNvPr id="6" name="Rectangle 5"/>
          <p:cNvSpPr/>
          <p:nvPr/>
        </p:nvSpPr>
        <p:spPr>
          <a:xfrm>
            <a:off x="5415502" y="975797"/>
            <a:ext cx="6299575" cy="1888759"/>
          </a:xfrm>
          <a:prstGeom prst="rect">
            <a:avLst/>
          </a:prstGeom>
          <a:noFill/>
        </p:spPr>
        <p:txBody>
          <a:bodyPr wrap="square" lIns="91440" tIns="45720" rIns="91440" bIns="45720">
            <a:normAutofit fontScale="85000" lnSpcReduction="20000"/>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dirty="0" smtClean="0">
                <a:ln/>
                <a:solidFill>
                  <a:schemeClr val="accent3"/>
                </a:solidFill>
              </a:rPr>
              <a:t>Why is it taking so long to get an interim clearance?</a:t>
            </a:r>
            <a:endParaRPr lang="en-US" sz="5400" b="1" dirty="0">
              <a:ln/>
              <a:solidFill>
                <a:schemeClr val="accent3"/>
              </a:solidFill>
            </a:endParaRPr>
          </a:p>
        </p:txBody>
      </p:sp>
      <p:sp>
        <p:nvSpPr>
          <p:cNvPr id="7" name="Rectangle 6"/>
          <p:cNvSpPr/>
          <p:nvPr/>
        </p:nvSpPr>
        <p:spPr>
          <a:xfrm>
            <a:off x="834536" y="4741365"/>
            <a:ext cx="6299575" cy="1888759"/>
          </a:xfrm>
          <a:prstGeom prst="rect">
            <a:avLst/>
          </a:prstGeom>
          <a:noFill/>
        </p:spPr>
        <p:txBody>
          <a:bodyPr wrap="square" lIns="91440" tIns="45720" rIns="91440" bIns="45720">
            <a:normAutofit fontScale="85000" lnSpcReduction="10000"/>
          </a:bodyPr>
          <a:lstStyle/>
          <a:p>
            <a:pPr algn="ctr"/>
            <a:r>
              <a:rPr lang="en-US" sz="54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How does moving PRs to 6 years help?</a:t>
            </a:r>
            <a:endParaRPr lang="en-US"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8" name="Rectangle 7"/>
          <p:cNvSpPr/>
          <p:nvPr/>
        </p:nvSpPr>
        <p:spPr>
          <a:xfrm>
            <a:off x="6056004" y="3157895"/>
            <a:ext cx="5190014" cy="1290131"/>
          </a:xfrm>
          <a:prstGeom prst="rect">
            <a:avLst/>
          </a:prstGeom>
          <a:noFill/>
        </p:spPr>
        <p:txBody>
          <a:bodyPr wrap="square" lIns="91440" tIns="45720" rIns="91440" bIns="45720">
            <a:normAutofit fontScale="85000" lnSpcReduction="20000"/>
          </a:bodyPr>
          <a:lstStyle/>
          <a:p>
            <a:pPr algn="ctr"/>
            <a:r>
              <a:rPr lang="en-US" sz="5400" b="1" dirty="0" smtClean="0">
                <a:ln w="0"/>
                <a:solidFill>
                  <a:schemeClr val="accent1"/>
                </a:solidFill>
                <a:effectLst>
                  <a:outerShdw blurRad="38100" dist="25400" dir="5400000" algn="ctr" rotWithShape="0">
                    <a:srgbClr val="6E747A">
                      <a:alpha val="43000"/>
                    </a:srgbClr>
                  </a:outerShdw>
                </a:effectLst>
              </a:rPr>
              <a:t>Why is there such a huge backlog?</a:t>
            </a:r>
            <a:endParaRPr lang="en-US" sz="5400" b="1"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18225748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1463" y="2674551"/>
            <a:ext cx="10356372" cy="630942"/>
          </a:xfrm>
        </p:spPr>
        <p:txBody>
          <a:bodyPr/>
          <a:lstStyle/>
          <a:p>
            <a:r>
              <a:rPr lang="en-US" sz="4100" dirty="0" smtClean="0"/>
              <a:t>Security Executive Agent Directives 3 &amp; 4 </a:t>
            </a:r>
            <a:endParaRPr lang="en-US" sz="4100" dirty="0"/>
          </a:p>
        </p:txBody>
      </p:sp>
    </p:spTree>
    <p:extLst>
      <p:ext uri="{BB962C8B-B14F-4D97-AF65-F5344CB8AC3E}">
        <p14:creationId xmlns:p14="http://schemas.microsoft.com/office/powerpoint/2010/main" val="38858567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782" y="458991"/>
            <a:ext cx="9385132" cy="531812"/>
          </a:xfrm>
        </p:spPr>
        <p:txBody>
          <a:bodyPr/>
          <a:lstStyle/>
          <a:p>
            <a:r>
              <a:rPr lang="en-US" dirty="0" smtClean="0"/>
              <a:t>Security Executive Agent Directive (SEAD) 3 &amp; 4</a:t>
            </a:r>
            <a:endParaRPr lang="en-US" dirty="0"/>
          </a:p>
        </p:txBody>
      </p:sp>
      <p:sp>
        <p:nvSpPr>
          <p:cNvPr id="3" name="Content Placeholder 2"/>
          <p:cNvSpPr>
            <a:spLocks noGrp="1"/>
          </p:cNvSpPr>
          <p:nvPr>
            <p:ph idx="1"/>
          </p:nvPr>
        </p:nvSpPr>
        <p:spPr>
          <a:xfrm>
            <a:off x="911463" y="1354594"/>
            <a:ext cx="10356371" cy="4903907"/>
          </a:xfrm>
        </p:spPr>
        <p:txBody>
          <a:bodyPr/>
          <a:lstStyle/>
          <a:p>
            <a:r>
              <a:rPr lang="en-US" dirty="0" smtClean="0"/>
              <a:t>SEAD 3, Reporting Requirements, went into effect June 12, 2017 and includes a requirement for all </a:t>
            </a:r>
            <a:r>
              <a:rPr lang="en-US" dirty="0"/>
              <a:t>collateral clearance holders </a:t>
            </a:r>
            <a:r>
              <a:rPr lang="en-US" dirty="0" smtClean="0"/>
              <a:t>to “…submit an itinerary for unofficial foreign travel to their agency head or designee and…must receive approval prior to the foreign travel.”  </a:t>
            </a:r>
          </a:p>
          <a:p>
            <a:pPr lvl="1"/>
            <a:r>
              <a:rPr lang="en-US" dirty="0" smtClean="0"/>
              <a:t>DSS </a:t>
            </a:r>
            <a:r>
              <a:rPr lang="en-US" dirty="0"/>
              <a:t>has not received </a:t>
            </a:r>
            <a:r>
              <a:rPr lang="en-US" dirty="0" smtClean="0"/>
              <a:t>implementation </a:t>
            </a:r>
            <a:r>
              <a:rPr lang="en-US" dirty="0"/>
              <a:t>guidance to support this reporting </a:t>
            </a:r>
            <a:r>
              <a:rPr lang="en-US" dirty="0" smtClean="0"/>
              <a:t>requirement</a:t>
            </a:r>
          </a:p>
          <a:p>
            <a:r>
              <a:rPr lang="en-US" dirty="0" smtClean="0"/>
              <a:t>SEAD 4, Adjudicative Guidelines, went into effect June 8, 2017 and it no longer has possession </a:t>
            </a:r>
            <a:r>
              <a:rPr lang="en-US" dirty="0"/>
              <a:t>of a foreign passport as a disqualifying factor in adjudicative </a:t>
            </a:r>
            <a:r>
              <a:rPr lang="en-US" dirty="0" smtClean="0"/>
              <a:t>guidelines</a:t>
            </a:r>
          </a:p>
          <a:p>
            <a:pPr lvl="1"/>
            <a:r>
              <a:rPr lang="en-US" dirty="0" smtClean="0"/>
              <a:t>DSS is asking industry not to return any surrendered foreign </a:t>
            </a:r>
            <a:r>
              <a:rPr lang="en-US" dirty="0"/>
              <a:t>passports </a:t>
            </a:r>
            <a:r>
              <a:rPr lang="en-US" dirty="0" smtClean="0"/>
              <a:t>and to continue with our current processes</a:t>
            </a:r>
          </a:p>
          <a:p>
            <a:pPr lvl="1"/>
            <a:r>
              <a:rPr lang="en-US" dirty="0" smtClean="0"/>
              <a:t>DSS is seeking guidance </a:t>
            </a:r>
            <a:endParaRPr lang="en-US" dirty="0"/>
          </a:p>
        </p:txBody>
      </p:sp>
    </p:spTree>
    <p:extLst>
      <p:ext uri="{BB962C8B-B14F-4D97-AF65-F5344CB8AC3E}">
        <p14:creationId xmlns:p14="http://schemas.microsoft.com/office/powerpoint/2010/main" val="32580587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Access to JPAS</a:t>
            </a:r>
            <a:endParaRPr lang="en-US" dirty="0"/>
          </a:p>
        </p:txBody>
      </p:sp>
    </p:spTree>
    <p:extLst>
      <p:ext uri="{BB962C8B-B14F-4D97-AF65-F5344CB8AC3E}">
        <p14:creationId xmlns:p14="http://schemas.microsoft.com/office/powerpoint/2010/main" val="340673690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JPAS Access Requirements</a:t>
            </a:r>
            <a:endParaRPr lang="en-US" dirty="0"/>
          </a:p>
        </p:txBody>
      </p:sp>
      <p:sp>
        <p:nvSpPr>
          <p:cNvPr id="4" name="Content Placeholder 3"/>
          <p:cNvSpPr>
            <a:spLocks noGrp="1"/>
          </p:cNvSpPr>
          <p:nvPr>
            <p:ph idx="1"/>
          </p:nvPr>
        </p:nvSpPr>
        <p:spPr>
          <a:xfrm>
            <a:off x="911463" y="1354594"/>
            <a:ext cx="10356371" cy="5488682"/>
          </a:xfrm>
        </p:spPr>
        <p:txBody>
          <a:bodyPr/>
          <a:lstStyle/>
          <a:p>
            <a:r>
              <a:rPr lang="en-US" dirty="0"/>
              <a:t>The minimum requirement for JPAS access is Interim Secret eligibility. </a:t>
            </a:r>
            <a:endParaRPr lang="en-US" dirty="0" smtClean="0"/>
          </a:p>
          <a:p>
            <a:r>
              <a:rPr lang="en-US" dirty="0" smtClean="0"/>
              <a:t>An </a:t>
            </a:r>
            <a:r>
              <a:rPr lang="en-US" dirty="0"/>
              <a:t>a</a:t>
            </a:r>
            <a:r>
              <a:rPr lang="en-US" dirty="0" smtClean="0"/>
              <a:t>ctive </a:t>
            </a:r>
            <a:r>
              <a:rPr lang="en-US" dirty="0"/>
              <a:t>owning and/or servicing Security Management Office (SMO), </a:t>
            </a:r>
            <a:r>
              <a:rPr lang="en-US" dirty="0" smtClean="0"/>
              <a:t>with an </a:t>
            </a:r>
            <a:r>
              <a:rPr lang="en-US" dirty="0"/>
              <a:t>active facility </a:t>
            </a:r>
            <a:r>
              <a:rPr lang="en-US" dirty="0" smtClean="0"/>
              <a:t>clearance.</a:t>
            </a:r>
          </a:p>
          <a:p>
            <a:r>
              <a:rPr lang="en-US" dirty="0" smtClean="0"/>
              <a:t>Obtain </a:t>
            </a:r>
            <a:r>
              <a:rPr lang="en-US" dirty="0"/>
              <a:t>an active PKI Certificate on a </a:t>
            </a:r>
            <a:r>
              <a:rPr lang="en-US" dirty="0" smtClean="0"/>
              <a:t>smartcard prior to requesting access.</a:t>
            </a:r>
          </a:p>
          <a:p>
            <a:pPr lvl="1"/>
            <a:r>
              <a:rPr lang="en-US" dirty="0" smtClean="0"/>
              <a:t>CAC</a:t>
            </a:r>
            <a:r>
              <a:rPr lang="en-US" dirty="0"/>
              <a:t>, PIV card, ECA PKI </a:t>
            </a:r>
            <a:r>
              <a:rPr lang="en-US" dirty="0" smtClean="0"/>
              <a:t>Certificate, </a:t>
            </a:r>
            <a:r>
              <a:rPr lang="en-US" dirty="0"/>
              <a:t>or other approved DoD PKI on a </a:t>
            </a:r>
            <a:r>
              <a:rPr lang="en-US" dirty="0" smtClean="0"/>
              <a:t>smartcard/token.</a:t>
            </a:r>
          </a:p>
          <a:p>
            <a:r>
              <a:rPr lang="en-US" dirty="0" smtClean="0"/>
              <a:t>Complete JPAS training.</a:t>
            </a:r>
          </a:p>
          <a:p>
            <a:pPr lvl="1"/>
            <a:r>
              <a:rPr lang="en-US" sz="1800" dirty="0" smtClean="0"/>
              <a:t>Must include </a:t>
            </a:r>
            <a:r>
              <a:rPr lang="en-US" sz="1800" dirty="0"/>
              <a:t>your course completion </a:t>
            </a:r>
            <a:r>
              <a:rPr lang="en-US" sz="1800" dirty="0" smtClean="0"/>
              <a:t>certificate. </a:t>
            </a:r>
            <a:endParaRPr lang="en-US" sz="1800" dirty="0"/>
          </a:p>
          <a:p>
            <a:r>
              <a:rPr lang="en-US" dirty="0" smtClean="0"/>
              <a:t>Complete </a:t>
            </a:r>
            <a:r>
              <a:rPr lang="en-US" dirty="0"/>
              <a:t>Personnel Security System Access Request (PSSAR) </a:t>
            </a:r>
            <a:r>
              <a:rPr lang="en-US" dirty="0" smtClean="0"/>
              <a:t>Form. </a:t>
            </a:r>
            <a:endParaRPr lang="en-US" dirty="0"/>
          </a:p>
          <a:p>
            <a:pPr lvl="1"/>
            <a:r>
              <a:rPr lang="en-US" sz="1800" dirty="0" smtClean="0"/>
              <a:t>Submit </a:t>
            </a:r>
            <a:r>
              <a:rPr lang="en-US" sz="1800" dirty="0"/>
              <a:t>Letter of Appointment (LOA), if applicable. A LOA is required for ALL Account </a:t>
            </a:r>
            <a:r>
              <a:rPr lang="en-US" sz="1800" dirty="0" smtClean="0"/>
              <a:t>Managers.</a:t>
            </a:r>
            <a:endParaRPr lang="en-US" dirty="0"/>
          </a:p>
        </p:txBody>
      </p:sp>
    </p:spTree>
    <p:extLst>
      <p:ext uri="{BB962C8B-B14F-4D97-AF65-F5344CB8AC3E}">
        <p14:creationId xmlns:p14="http://schemas.microsoft.com/office/powerpoint/2010/main" val="219652527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JPAS Required Training</a:t>
            </a:r>
          </a:p>
        </p:txBody>
      </p:sp>
      <p:sp>
        <p:nvSpPr>
          <p:cNvPr id="4" name="Content Placeholder 3"/>
          <p:cNvSpPr>
            <a:spLocks noGrp="1"/>
          </p:cNvSpPr>
          <p:nvPr>
            <p:ph idx="1"/>
          </p:nvPr>
        </p:nvSpPr>
        <p:spPr>
          <a:xfrm>
            <a:off x="911463" y="1354594"/>
            <a:ext cx="10356371" cy="3877985"/>
          </a:xfrm>
        </p:spPr>
        <p:txBody>
          <a:bodyPr/>
          <a:lstStyle/>
          <a:p>
            <a:r>
              <a:rPr lang="en-US" dirty="0"/>
              <a:t>JPAS/JCAVS Virtual Training for Security Professionals</a:t>
            </a:r>
            <a:r>
              <a:rPr lang="en-US" sz="2000" i="1" dirty="0"/>
              <a:t> </a:t>
            </a:r>
            <a:endParaRPr lang="en-US" sz="2000" i="1" dirty="0" smtClean="0"/>
          </a:p>
          <a:p>
            <a:pPr lvl="1"/>
            <a:r>
              <a:rPr lang="en-US" dirty="0" smtClean="0"/>
              <a:t>STEPP </a:t>
            </a:r>
            <a:r>
              <a:rPr lang="en-US" dirty="0"/>
              <a:t>course </a:t>
            </a:r>
            <a:r>
              <a:rPr lang="en-US" dirty="0" smtClean="0"/>
              <a:t>PS123.16 </a:t>
            </a:r>
            <a:r>
              <a:rPr lang="en-US" dirty="0">
                <a:hlinkClick r:id="rId2"/>
              </a:rPr>
              <a:t>http://www.cdse.edu/catalog/elearning/PS123.html</a:t>
            </a:r>
            <a:endParaRPr lang="en-US" dirty="0" smtClean="0"/>
          </a:p>
          <a:p>
            <a:pPr lvl="1"/>
            <a:r>
              <a:rPr lang="en-US" dirty="0"/>
              <a:t>JCAVS LEVEL 7 and 10 USERS ONLY (in place of JCAVS training above</a:t>
            </a:r>
            <a:r>
              <a:rPr lang="en-US" dirty="0" smtClean="0"/>
              <a:t>):</a:t>
            </a:r>
          </a:p>
          <a:p>
            <a:pPr lvl="2"/>
            <a:r>
              <a:rPr lang="en-US" dirty="0"/>
              <a:t>Introduction to Personnel Security, STEPP course </a:t>
            </a:r>
            <a:r>
              <a:rPr lang="en-US" dirty="0" smtClean="0"/>
              <a:t>PS113.16 </a:t>
            </a:r>
            <a:r>
              <a:rPr lang="en-US" dirty="0">
                <a:hlinkClick r:id="rId3"/>
              </a:rPr>
              <a:t>http://</a:t>
            </a:r>
            <a:r>
              <a:rPr lang="en-US" dirty="0" smtClean="0">
                <a:hlinkClick r:id="rId3"/>
              </a:rPr>
              <a:t>www.cdse.edu/catalog/elearning/PS113.html</a:t>
            </a:r>
            <a:endParaRPr lang="en-US" dirty="0" smtClean="0"/>
          </a:p>
          <a:p>
            <a:r>
              <a:rPr lang="en-US" dirty="0"/>
              <a:t>Cyber Security Awareness/Information Assurance </a:t>
            </a:r>
            <a:r>
              <a:rPr lang="en-US" dirty="0" smtClean="0"/>
              <a:t>course*                (</a:t>
            </a:r>
            <a:r>
              <a:rPr lang="en-US" dirty="0"/>
              <a:t>2 options</a:t>
            </a:r>
            <a:r>
              <a:rPr lang="en-US" dirty="0" smtClean="0"/>
              <a:t>)</a:t>
            </a:r>
            <a:r>
              <a:rPr lang="en-US" dirty="0"/>
              <a:t> </a:t>
            </a:r>
            <a:endParaRPr lang="en-US" dirty="0" smtClean="0"/>
          </a:p>
          <a:p>
            <a:pPr lvl="1"/>
            <a:r>
              <a:rPr lang="en-US" dirty="0" smtClean="0">
                <a:hlinkClick r:id="rId4"/>
              </a:rPr>
              <a:t>http</a:t>
            </a:r>
            <a:r>
              <a:rPr lang="en-US" dirty="0">
                <a:hlinkClick r:id="rId4"/>
              </a:rPr>
              <a:t>://</a:t>
            </a:r>
            <a:r>
              <a:rPr lang="en-US" dirty="0" smtClean="0">
                <a:hlinkClick r:id="rId4"/>
              </a:rPr>
              <a:t>iase.disa.mil/eta/cyberchallenge/launchPage.htm</a:t>
            </a:r>
            <a:r>
              <a:rPr lang="en-US" dirty="0" smtClean="0"/>
              <a:t> </a:t>
            </a:r>
          </a:p>
          <a:p>
            <a:pPr lvl="1"/>
            <a:r>
              <a:rPr lang="en-US" dirty="0"/>
              <a:t>Organization (service/company/agency) security training the subject may be required to take, such as annual NISP mandatory security </a:t>
            </a:r>
            <a:r>
              <a:rPr lang="en-US" dirty="0" smtClean="0"/>
              <a:t>training </a:t>
            </a:r>
          </a:p>
        </p:txBody>
      </p:sp>
      <p:sp>
        <p:nvSpPr>
          <p:cNvPr id="5" name="TextBox 4"/>
          <p:cNvSpPr txBox="1"/>
          <p:nvPr/>
        </p:nvSpPr>
        <p:spPr>
          <a:xfrm>
            <a:off x="510454" y="6058681"/>
            <a:ext cx="11158387" cy="584775"/>
          </a:xfrm>
          <a:prstGeom prst="rect">
            <a:avLst/>
          </a:prstGeom>
          <a:noFill/>
        </p:spPr>
        <p:txBody>
          <a:bodyPr wrap="square" rtlCol="0">
            <a:spAutoFit/>
          </a:bodyPr>
          <a:lstStyle/>
          <a:p>
            <a:r>
              <a:rPr lang="en-US" sz="1600" dirty="0"/>
              <a:t>*</a:t>
            </a:r>
            <a:r>
              <a:rPr lang="en-US" sz="1600" dirty="0">
                <a:latin typeface="Arial" charset="0"/>
              </a:rPr>
              <a:t> </a:t>
            </a:r>
            <a:r>
              <a:rPr lang="en-US" sz="1600" i="1" dirty="0"/>
              <a:t>If your agency/service/company is already performing this training internally, no additional training is required.  JPAS Users are responsible for maintaining annual refresher training dates in case of </a:t>
            </a:r>
            <a:r>
              <a:rPr lang="en-US" sz="1600" i="1" dirty="0" smtClean="0"/>
              <a:t>audit</a:t>
            </a:r>
            <a:endParaRPr lang="en-US" sz="1600" i="1" dirty="0"/>
          </a:p>
        </p:txBody>
      </p:sp>
    </p:spTree>
    <p:extLst>
      <p:ext uri="{BB962C8B-B14F-4D97-AF65-F5344CB8AC3E}">
        <p14:creationId xmlns:p14="http://schemas.microsoft.com/office/powerpoint/2010/main" val="418542125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JPAS Required </a:t>
            </a:r>
            <a:r>
              <a:rPr lang="en-US" dirty="0" smtClean="0"/>
              <a:t>Training cont.</a:t>
            </a:r>
            <a:endParaRPr lang="en-US" dirty="0"/>
          </a:p>
        </p:txBody>
      </p:sp>
      <p:sp>
        <p:nvSpPr>
          <p:cNvPr id="4" name="Content Placeholder 3"/>
          <p:cNvSpPr>
            <a:spLocks noGrp="1"/>
          </p:cNvSpPr>
          <p:nvPr>
            <p:ph idx="1"/>
          </p:nvPr>
        </p:nvSpPr>
        <p:spPr>
          <a:xfrm>
            <a:off x="911463" y="1354594"/>
            <a:ext cx="10356371" cy="2072362"/>
          </a:xfrm>
        </p:spPr>
        <p:txBody>
          <a:bodyPr/>
          <a:lstStyle/>
          <a:p>
            <a:r>
              <a:rPr lang="en-US" dirty="0" smtClean="0"/>
              <a:t>Personally </a:t>
            </a:r>
            <a:r>
              <a:rPr lang="en-US" dirty="0"/>
              <a:t>Identifiable Information </a:t>
            </a:r>
            <a:r>
              <a:rPr lang="en-US" dirty="0" smtClean="0"/>
              <a:t>course* (3 options)</a:t>
            </a:r>
          </a:p>
          <a:p>
            <a:pPr lvl="1"/>
            <a:r>
              <a:rPr lang="en-US" dirty="0">
                <a:hlinkClick r:id="rId2"/>
              </a:rPr>
              <a:t>http://</a:t>
            </a:r>
            <a:r>
              <a:rPr lang="en-US" dirty="0" smtClean="0">
                <a:hlinkClick r:id="rId2"/>
              </a:rPr>
              <a:t>iatraining.disa.mil/eta/piiv2/launchPage.htm</a:t>
            </a:r>
            <a:endParaRPr lang="en-US" dirty="0" smtClean="0"/>
          </a:p>
          <a:p>
            <a:pPr lvl="1"/>
            <a:r>
              <a:rPr lang="en-US" dirty="0">
                <a:hlinkClick r:id="rId3"/>
              </a:rPr>
              <a:t>http://www.cdse.edu/catalog/elearning/DS-IF101.html</a:t>
            </a:r>
            <a:r>
              <a:rPr lang="en-US" dirty="0"/>
              <a:t> (must have STEPP </a:t>
            </a:r>
            <a:r>
              <a:rPr lang="en-US" dirty="0" smtClean="0"/>
              <a:t>acct)</a:t>
            </a:r>
          </a:p>
          <a:p>
            <a:pPr lvl="1"/>
            <a:r>
              <a:rPr lang="en-US" b="0" dirty="0" smtClean="0"/>
              <a:t>Approved </a:t>
            </a:r>
            <a:r>
              <a:rPr lang="en-US" b="0" dirty="0"/>
              <a:t>existing corporate PII training course </a:t>
            </a:r>
          </a:p>
          <a:p>
            <a:pPr lvl="1"/>
            <a:endParaRPr lang="en-US" dirty="0" smtClean="0"/>
          </a:p>
        </p:txBody>
      </p:sp>
      <p:sp>
        <p:nvSpPr>
          <p:cNvPr id="2" name="TextBox 1"/>
          <p:cNvSpPr txBox="1"/>
          <p:nvPr/>
        </p:nvSpPr>
        <p:spPr>
          <a:xfrm>
            <a:off x="510454" y="6058681"/>
            <a:ext cx="11158387" cy="584775"/>
          </a:xfrm>
          <a:prstGeom prst="rect">
            <a:avLst/>
          </a:prstGeom>
          <a:noFill/>
        </p:spPr>
        <p:txBody>
          <a:bodyPr wrap="square" rtlCol="0">
            <a:spAutoFit/>
          </a:bodyPr>
          <a:lstStyle/>
          <a:p>
            <a:r>
              <a:rPr lang="en-US" sz="1600" dirty="0"/>
              <a:t>*</a:t>
            </a:r>
            <a:r>
              <a:rPr lang="en-US" sz="1600" dirty="0">
                <a:latin typeface="Arial" charset="0"/>
              </a:rPr>
              <a:t> </a:t>
            </a:r>
            <a:r>
              <a:rPr lang="en-US" sz="1600" i="1" dirty="0"/>
              <a:t>If your agency/service/company is already performing this training internally, no additional training is required.  JPAS Users are responsible for maintaining annual refresher training dates in case of </a:t>
            </a:r>
            <a:r>
              <a:rPr lang="en-US" sz="1600" i="1" dirty="0" smtClean="0"/>
              <a:t>audit</a:t>
            </a:r>
            <a:endParaRPr lang="en-US" sz="1600" i="1" dirty="0"/>
          </a:p>
        </p:txBody>
      </p:sp>
    </p:spTree>
    <p:extLst>
      <p:ext uri="{BB962C8B-B14F-4D97-AF65-F5344CB8AC3E}">
        <p14:creationId xmlns:p14="http://schemas.microsoft.com/office/powerpoint/2010/main" val="64620696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2" name="Rectangle 4"/>
          <p:cNvSpPr>
            <a:spLocks noChangeArrowheads="1"/>
          </p:cNvSpPr>
          <p:nvPr/>
        </p:nvSpPr>
        <p:spPr bwMode="auto">
          <a:xfrm>
            <a:off x="1237385" y="-67112"/>
            <a:ext cx="8105775" cy="1158116"/>
          </a:xfrm>
          <a:prstGeom prst="rect">
            <a:avLst/>
          </a:prstGeom>
          <a:noFill/>
          <a:ln w="12700">
            <a:noFill/>
            <a:miter lim="800000"/>
            <a:headEnd/>
            <a:tailEnd/>
          </a:ln>
          <a:effectLst/>
        </p:spPr>
        <p:txBody>
          <a:bodyPr vert="horz" wrap="square" lIns="0" tIns="0" rIns="0" bIns="0" numCol="1" anchor="ctr" anchorCtr="0" compatLnSpc="1">
            <a:prstTxWarp prst="textNoShape">
              <a:avLst/>
            </a:prstTxWarp>
          </a:bodyPr>
          <a:lstStyle/>
          <a:p>
            <a:pPr defTabSz="1183010" fontAlgn="base">
              <a:spcBef>
                <a:spcPct val="0"/>
              </a:spcBef>
              <a:spcAft>
                <a:spcPct val="0"/>
              </a:spcAft>
            </a:pPr>
            <a:r>
              <a:rPr lang="en-US" sz="2400" b="1" dirty="0">
                <a:solidFill>
                  <a:srgbClr val="002F6C"/>
                </a:solidFill>
                <a:latin typeface="Arial"/>
                <a:ea typeface="ＭＳ Ｐゴシック" pitchFamily="-112" charset="-128"/>
                <a:cs typeface="Arial"/>
              </a:rPr>
              <a:t>Personnel Security System Access Request (PSSAR)</a:t>
            </a:r>
          </a:p>
          <a:p>
            <a:pPr defTabSz="1183010" fontAlgn="base">
              <a:spcBef>
                <a:spcPct val="0"/>
              </a:spcBef>
              <a:spcAft>
                <a:spcPct val="0"/>
              </a:spcAft>
            </a:pPr>
            <a:r>
              <a:rPr lang="en-US" sz="2400" b="1" dirty="0">
                <a:solidFill>
                  <a:srgbClr val="002F6C"/>
                </a:solidFill>
                <a:latin typeface="Arial"/>
                <a:ea typeface="ＭＳ Ｐゴシック" pitchFamily="-112" charset="-128"/>
                <a:cs typeface="Arial"/>
              </a:rPr>
              <a:t>(Required for JPAS, eQIP permissions, and SWFT)</a:t>
            </a:r>
          </a:p>
        </p:txBody>
      </p:sp>
      <p:sp>
        <p:nvSpPr>
          <p:cNvPr id="5" name="TextBox 4"/>
          <p:cNvSpPr txBox="1"/>
          <p:nvPr/>
        </p:nvSpPr>
        <p:spPr>
          <a:xfrm>
            <a:off x="904090" y="6186257"/>
            <a:ext cx="10383820" cy="584775"/>
          </a:xfrm>
          <a:prstGeom prst="rect">
            <a:avLst/>
          </a:prstGeom>
          <a:noFill/>
        </p:spPr>
        <p:txBody>
          <a:bodyPr wrap="square">
            <a:spAutoFit/>
          </a:bodyPr>
          <a:lstStyle/>
          <a:p>
            <a:pPr algn="ctr">
              <a:buFont typeface="Wingdings" pitchFamily="2" charset="2"/>
              <a:buNone/>
              <a:defRPr/>
            </a:pPr>
            <a:r>
              <a:rPr lang="en-US" sz="1600" i="1" dirty="0"/>
              <a:t>Note:  Completed PSSARs should be submitted to appropriate Account Manager or DMDC Contact Center as outlined in PSSAR Procedures.  Page 3 of PSSAR provides detailed instructions for completion.</a:t>
            </a:r>
          </a:p>
        </p:txBody>
      </p:sp>
      <p:grpSp>
        <p:nvGrpSpPr>
          <p:cNvPr id="4" name="Group 3"/>
          <p:cNvGrpSpPr/>
          <p:nvPr/>
        </p:nvGrpSpPr>
        <p:grpSpPr>
          <a:xfrm>
            <a:off x="1627909" y="1132609"/>
            <a:ext cx="8936182" cy="4894118"/>
            <a:chOff x="1662548" y="1132609"/>
            <a:chExt cx="8936182" cy="4894118"/>
          </a:xfrm>
        </p:grpSpPr>
        <p:pic>
          <p:nvPicPr>
            <p:cNvPr id="2" name="Picture 1"/>
            <p:cNvPicPr>
              <a:picLocks noChangeAspect="1"/>
            </p:cNvPicPr>
            <p:nvPr/>
          </p:nvPicPr>
          <p:blipFill rotWithShape="1">
            <a:blip r:embed="rId3" cstate="print"/>
            <a:srcRect l="1949" t="879" r="2218" b="2403"/>
            <a:stretch/>
          </p:blipFill>
          <p:spPr>
            <a:xfrm>
              <a:off x="1662548" y="1132609"/>
              <a:ext cx="4042064" cy="4894118"/>
            </a:xfrm>
            <a:prstGeom prst="rect">
              <a:avLst/>
            </a:prstGeom>
          </p:spPr>
        </p:pic>
        <p:pic>
          <p:nvPicPr>
            <p:cNvPr id="3" name="Picture 2"/>
            <p:cNvPicPr>
              <a:picLocks noChangeAspect="1"/>
            </p:cNvPicPr>
            <p:nvPr/>
          </p:nvPicPr>
          <p:blipFill rotWithShape="1">
            <a:blip r:embed="rId4" cstate="print"/>
            <a:srcRect l="2857" t="722" r="2857" b="2575"/>
            <a:stretch/>
          </p:blipFill>
          <p:spPr>
            <a:xfrm>
              <a:off x="6483930" y="1132609"/>
              <a:ext cx="4114800" cy="4873336"/>
            </a:xfrm>
            <a:prstGeom prst="rect">
              <a:avLst/>
            </a:prstGeom>
            <a:ln>
              <a:noFill/>
            </a:ln>
          </p:spPr>
        </p:pic>
      </p:grpSp>
    </p:spTree>
    <p:extLst>
      <p:ext uri="{BB962C8B-B14F-4D97-AF65-F5344CB8AC3E}">
        <p14:creationId xmlns:p14="http://schemas.microsoft.com/office/powerpoint/2010/main" val="137970308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JPAS User Levels</a:t>
            </a:r>
          </a:p>
        </p:txBody>
      </p:sp>
      <p:graphicFrame>
        <p:nvGraphicFramePr>
          <p:cNvPr id="5" name="Diagram 4"/>
          <p:cNvGraphicFramePr/>
          <p:nvPr>
            <p:extLst>
              <p:ext uri="{D42A27DB-BD31-4B8C-83A1-F6EECF244321}">
                <p14:modId xmlns:p14="http://schemas.microsoft.com/office/powerpoint/2010/main" val="320262726"/>
              </p:ext>
            </p:extLst>
          </p:nvPr>
        </p:nvGraphicFramePr>
        <p:xfrm>
          <a:off x="606137" y="719666"/>
          <a:ext cx="10304318" cy="59409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3870597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Common Misuses of </a:t>
            </a:r>
            <a:r>
              <a:rPr lang="en-US" dirty="0" smtClean="0"/>
              <a:t>JPAS</a:t>
            </a:r>
            <a:endParaRPr lang="en-US" dirty="0"/>
          </a:p>
        </p:txBody>
      </p:sp>
      <p:sp>
        <p:nvSpPr>
          <p:cNvPr id="4" name="Content Placeholder 3"/>
          <p:cNvSpPr>
            <a:spLocks noGrp="1"/>
          </p:cNvSpPr>
          <p:nvPr>
            <p:ph idx="1"/>
          </p:nvPr>
        </p:nvSpPr>
        <p:spPr>
          <a:xfrm>
            <a:off x="911463" y="1354594"/>
            <a:ext cx="10356371" cy="5027017"/>
          </a:xfrm>
        </p:spPr>
        <p:txBody>
          <a:bodyPr/>
          <a:lstStyle/>
          <a:p>
            <a:pPr marL="0" indent="0">
              <a:buNone/>
            </a:pPr>
            <a:r>
              <a:rPr lang="en-US" dirty="0"/>
              <a:t>When you log in to JPAS and click the “I agree” button, you are consenting to the terms and use of the JPAS application.  Please make note of some the misuses of JPAS</a:t>
            </a:r>
            <a:r>
              <a:rPr lang="en-US" dirty="0" smtClean="0"/>
              <a:t>:</a:t>
            </a:r>
          </a:p>
          <a:p>
            <a:r>
              <a:rPr lang="en-US" dirty="0"/>
              <a:t>Sharing of username, password, CAC, or PIV cards and/or associated PIN numbers to access the system. </a:t>
            </a:r>
          </a:p>
          <a:p>
            <a:r>
              <a:rPr lang="en-US" dirty="0"/>
              <a:t>Allowing non-cleared individuals to access the system. </a:t>
            </a:r>
          </a:p>
          <a:p>
            <a:r>
              <a:rPr lang="en-US" dirty="0"/>
              <a:t>Leaving the JPAS application unsecure while logged in. </a:t>
            </a:r>
          </a:p>
          <a:p>
            <a:r>
              <a:rPr lang="en-US" dirty="0"/>
              <a:t>Allowing others to view data on the JPAS screen that do not have the proper authorization. </a:t>
            </a:r>
          </a:p>
          <a:p>
            <a:r>
              <a:rPr lang="en-US" dirty="0"/>
              <a:t>Printing or taking a screenshot of JPAS data. </a:t>
            </a:r>
            <a:endParaRPr lang="en-US" dirty="0" smtClean="0"/>
          </a:p>
          <a:p>
            <a:endParaRPr lang="en-US" dirty="0"/>
          </a:p>
          <a:p>
            <a:pPr marL="0" indent="0">
              <a:buNone/>
            </a:pPr>
            <a:endParaRPr lang="en-US" sz="1600" i="1" dirty="0" smtClean="0"/>
          </a:p>
        </p:txBody>
      </p:sp>
      <p:sp>
        <p:nvSpPr>
          <p:cNvPr id="5" name="TextBox 4"/>
          <p:cNvSpPr txBox="1"/>
          <p:nvPr/>
        </p:nvSpPr>
        <p:spPr>
          <a:xfrm>
            <a:off x="2630789" y="6406848"/>
            <a:ext cx="6930423" cy="338554"/>
          </a:xfrm>
          <a:prstGeom prst="rect">
            <a:avLst/>
          </a:prstGeom>
          <a:noFill/>
        </p:spPr>
        <p:txBody>
          <a:bodyPr wrap="none" rtlCol="0">
            <a:spAutoFit/>
          </a:bodyPr>
          <a:lstStyle/>
          <a:p>
            <a:r>
              <a:rPr lang="en-US" sz="1600" i="1" dirty="0"/>
              <a:t>Note: See JPAS Account Management Policy Section 5.8 Misuse of JPAS</a:t>
            </a:r>
            <a:r>
              <a:rPr lang="en-US" sz="1600" i="1" dirty="0" smtClean="0"/>
              <a:t>.</a:t>
            </a:r>
            <a:endParaRPr lang="en-US" sz="1600" dirty="0"/>
          </a:p>
        </p:txBody>
      </p:sp>
    </p:spTree>
    <p:extLst>
      <p:ext uri="{BB962C8B-B14F-4D97-AF65-F5344CB8AC3E}">
        <p14:creationId xmlns:p14="http://schemas.microsoft.com/office/powerpoint/2010/main" val="107604705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Common Misuses of </a:t>
            </a:r>
            <a:r>
              <a:rPr lang="en-US" dirty="0" smtClean="0"/>
              <a:t>JPAS cont.</a:t>
            </a:r>
            <a:endParaRPr lang="en-US" dirty="0"/>
          </a:p>
        </p:txBody>
      </p:sp>
      <p:sp>
        <p:nvSpPr>
          <p:cNvPr id="4" name="Content Placeholder 3"/>
          <p:cNvSpPr>
            <a:spLocks noGrp="1"/>
          </p:cNvSpPr>
          <p:nvPr>
            <p:ph idx="1"/>
          </p:nvPr>
        </p:nvSpPr>
        <p:spPr>
          <a:xfrm>
            <a:off x="911463" y="1354594"/>
            <a:ext cx="10356371" cy="3467616"/>
          </a:xfrm>
        </p:spPr>
        <p:txBody>
          <a:bodyPr/>
          <a:lstStyle/>
          <a:p>
            <a:r>
              <a:rPr lang="en-US" dirty="0" smtClean="0"/>
              <a:t>Querying </a:t>
            </a:r>
            <a:r>
              <a:rPr lang="en-US" dirty="0"/>
              <a:t>the JPAS application for ‘celebrity’ records. </a:t>
            </a:r>
          </a:p>
          <a:p>
            <a:r>
              <a:rPr lang="en-US" dirty="0">
                <a:solidFill>
                  <a:srgbClr val="FF0000"/>
                </a:solidFill>
              </a:rPr>
              <a:t>Querying the JPAS application for your own record. </a:t>
            </a:r>
          </a:p>
          <a:p>
            <a:r>
              <a:rPr lang="en-US" dirty="0">
                <a:solidFill>
                  <a:srgbClr val="FF0000"/>
                </a:solidFill>
              </a:rPr>
              <a:t>Entering test or “dummy” SSNs into JPAS. </a:t>
            </a:r>
          </a:p>
          <a:p>
            <a:r>
              <a:rPr lang="en-US" dirty="0"/>
              <a:t>Entering false or inaccurate information into the system. </a:t>
            </a:r>
          </a:p>
          <a:p>
            <a:r>
              <a:rPr lang="en-US" dirty="0"/>
              <a:t>Initiating investigations for subjects who you have no owning/servicing relationship. </a:t>
            </a:r>
          </a:p>
          <a:p>
            <a:r>
              <a:rPr lang="en-US" dirty="0"/>
              <a:t>Querying the JPAS application for information you have no need to know to conduct your official </a:t>
            </a:r>
            <a:r>
              <a:rPr lang="en-US" dirty="0" smtClean="0"/>
              <a:t>duties.</a:t>
            </a:r>
          </a:p>
        </p:txBody>
      </p:sp>
      <p:sp>
        <p:nvSpPr>
          <p:cNvPr id="5" name="TextBox 4"/>
          <p:cNvSpPr txBox="1"/>
          <p:nvPr/>
        </p:nvSpPr>
        <p:spPr>
          <a:xfrm>
            <a:off x="2630789" y="6406848"/>
            <a:ext cx="6930423" cy="338554"/>
          </a:xfrm>
          <a:prstGeom prst="rect">
            <a:avLst/>
          </a:prstGeom>
          <a:noFill/>
        </p:spPr>
        <p:txBody>
          <a:bodyPr wrap="none" rtlCol="0">
            <a:spAutoFit/>
          </a:bodyPr>
          <a:lstStyle/>
          <a:p>
            <a:r>
              <a:rPr lang="en-US" sz="1600" i="1" dirty="0"/>
              <a:t>Note: See JPAS Account Management Policy Section 5.8 Misuse of JPAS</a:t>
            </a:r>
            <a:r>
              <a:rPr lang="en-US" sz="1600" i="1" dirty="0" smtClean="0"/>
              <a:t>.</a:t>
            </a:r>
            <a:endParaRPr lang="en-US" sz="1600" dirty="0"/>
          </a:p>
        </p:txBody>
      </p:sp>
    </p:spTree>
    <p:extLst>
      <p:ext uri="{BB962C8B-B14F-4D97-AF65-F5344CB8AC3E}">
        <p14:creationId xmlns:p14="http://schemas.microsoft.com/office/powerpoint/2010/main" val="36387610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PSMO-I Backlog History</a:t>
            </a:r>
            <a:endParaRPr lang="en-US" dirty="0"/>
          </a:p>
        </p:txBody>
      </p:sp>
      <p:sp>
        <p:nvSpPr>
          <p:cNvPr id="3" name="Content Placeholder 2"/>
          <p:cNvSpPr>
            <a:spLocks noGrp="1"/>
          </p:cNvSpPr>
          <p:nvPr>
            <p:ph idx="1"/>
          </p:nvPr>
        </p:nvSpPr>
        <p:spPr>
          <a:xfrm>
            <a:off x="911463" y="1354594"/>
            <a:ext cx="10356371" cy="3960058"/>
          </a:xfrm>
        </p:spPr>
        <p:txBody>
          <a:bodyPr/>
          <a:lstStyle/>
          <a:p>
            <a:r>
              <a:rPr lang="en-US" dirty="0" smtClean="0"/>
              <a:t>Jan 2016 </a:t>
            </a:r>
            <a:r>
              <a:rPr lang="en-US" dirty="0"/>
              <a:t>- July 2016: </a:t>
            </a:r>
            <a:r>
              <a:rPr lang="en-US" dirty="0" smtClean="0"/>
              <a:t>To stay within its budget, </a:t>
            </a:r>
            <a:r>
              <a:rPr lang="en-US" dirty="0"/>
              <a:t>DSS </a:t>
            </a:r>
            <a:r>
              <a:rPr lang="en-US" dirty="0" smtClean="0"/>
              <a:t>began </a:t>
            </a:r>
            <a:r>
              <a:rPr lang="en-US" dirty="0"/>
              <a:t>metering expenditures of PSI-I funds and maintaining a daily limit on cases submitted to the Office of Personnel Management (OPM).</a:t>
            </a:r>
          </a:p>
          <a:p>
            <a:pPr lvl="1"/>
            <a:r>
              <a:rPr lang="en-US" dirty="0" smtClean="0"/>
              <a:t>Significant </a:t>
            </a:r>
            <a:r>
              <a:rPr lang="en-US" dirty="0"/>
              <a:t>delays in </a:t>
            </a:r>
            <a:r>
              <a:rPr lang="en-US" dirty="0" smtClean="0"/>
              <a:t>processing</a:t>
            </a:r>
          </a:p>
          <a:p>
            <a:pPr lvl="1"/>
            <a:r>
              <a:rPr lang="en-US" dirty="0" smtClean="0"/>
              <a:t>Increased inventory</a:t>
            </a:r>
          </a:p>
          <a:p>
            <a:r>
              <a:rPr lang="en-US" dirty="0" smtClean="0"/>
              <a:t>By July of 2016, the PSI backlog was over 524,000 cases</a:t>
            </a:r>
          </a:p>
          <a:p>
            <a:pPr lvl="1"/>
            <a:r>
              <a:rPr lang="en-US" dirty="0" smtClean="0"/>
              <a:t>The Service Secretaries express concern to the Secretary of Defense regarding the PSI backlog in a jointly signed memo</a:t>
            </a:r>
          </a:p>
          <a:p>
            <a:r>
              <a:rPr lang="en-US" dirty="0" smtClean="0"/>
              <a:t>Additional </a:t>
            </a:r>
            <a:r>
              <a:rPr lang="en-US" dirty="0"/>
              <a:t>funding </a:t>
            </a:r>
            <a:r>
              <a:rPr lang="en-US" dirty="0" smtClean="0"/>
              <a:t>received through </a:t>
            </a:r>
            <a:r>
              <a:rPr lang="en-US" dirty="0"/>
              <a:t>reprogramming approved by </a:t>
            </a:r>
            <a:r>
              <a:rPr lang="en-US" dirty="0" smtClean="0"/>
              <a:t>Congress</a:t>
            </a:r>
          </a:p>
        </p:txBody>
      </p:sp>
    </p:spTree>
    <p:extLst>
      <p:ext uri="{BB962C8B-B14F-4D97-AF65-F5344CB8AC3E}">
        <p14:creationId xmlns:p14="http://schemas.microsoft.com/office/powerpoint/2010/main" val="29016556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JPAS Account Activity</a:t>
            </a:r>
            <a:endParaRPr lang="en-US" dirty="0"/>
          </a:p>
        </p:txBody>
      </p:sp>
      <p:sp>
        <p:nvSpPr>
          <p:cNvPr id="4" name="Content Placeholder 3"/>
          <p:cNvSpPr>
            <a:spLocks noGrp="1"/>
          </p:cNvSpPr>
          <p:nvPr>
            <p:ph idx="1"/>
          </p:nvPr>
        </p:nvSpPr>
        <p:spPr>
          <a:xfrm>
            <a:off x="911463" y="1354594"/>
            <a:ext cx="10356371" cy="3344505"/>
          </a:xfrm>
        </p:spPr>
        <p:txBody>
          <a:bodyPr/>
          <a:lstStyle/>
          <a:p>
            <a:r>
              <a:rPr lang="en-US" dirty="0" smtClean="0"/>
              <a:t>Why does my account keep getting locked or going away?</a:t>
            </a:r>
          </a:p>
          <a:p>
            <a:pPr marL="308979" lvl="1" indent="0">
              <a:buNone/>
            </a:pPr>
            <a:r>
              <a:rPr lang="en-US" dirty="0"/>
              <a:t>5.6 Account Activity </a:t>
            </a:r>
            <a:endParaRPr lang="en-US" b="0" dirty="0"/>
          </a:p>
          <a:p>
            <a:pPr marL="308979" lvl="1" indent="0">
              <a:buNone/>
            </a:pPr>
            <a:r>
              <a:rPr lang="en-US" b="0" dirty="0"/>
              <a:t>An active JPAS account is one that has been logged into </a:t>
            </a:r>
            <a:r>
              <a:rPr lang="en-US" dirty="0">
                <a:solidFill>
                  <a:srgbClr val="FF0000"/>
                </a:solidFill>
              </a:rPr>
              <a:t>within the past 30</a:t>
            </a:r>
            <a:r>
              <a:rPr lang="en-US" b="0" dirty="0"/>
              <a:t> days. An inactive JPAS account is an account that has not been logged into in over 30 days. If a JPAS account is inactive—i.e., not successfully accessed—for more than 30 days, the JPAS system shall automatically lock the account. The AM managing the account will be able to unlock the account, unless the account exceeds 45 days of inactivity. JPAS accounts that have not been logged into </a:t>
            </a:r>
            <a:r>
              <a:rPr lang="en-US" dirty="0">
                <a:solidFill>
                  <a:srgbClr val="FF0000"/>
                </a:solidFill>
              </a:rPr>
              <a:t>for longer than 45 days are deleted </a:t>
            </a:r>
            <a:r>
              <a:rPr lang="en-US" b="0" dirty="0"/>
              <a:t>per DoD Regulations (CYBERCOM TASKORD 13-0641). If an account is needed, a new account will have to be established following the aforementioned guidelines. </a:t>
            </a:r>
            <a:endParaRPr lang="en-US" dirty="0"/>
          </a:p>
        </p:txBody>
      </p:sp>
    </p:spTree>
    <p:extLst>
      <p:ext uri="{BB962C8B-B14F-4D97-AF65-F5344CB8AC3E}">
        <p14:creationId xmlns:p14="http://schemas.microsoft.com/office/powerpoint/2010/main" val="181204858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JPAS Home Page</a:t>
            </a:r>
            <a:endParaRPr lang="en-US" dirty="0"/>
          </a:p>
        </p:txBody>
      </p:sp>
      <p:sp>
        <p:nvSpPr>
          <p:cNvPr id="4" name="Content Placeholder 3"/>
          <p:cNvSpPr>
            <a:spLocks noGrp="1"/>
          </p:cNvSpPr>
          <p:nvPr>
            <p:ph idx="1"/>
          </p:nvPr>
        </p:nvSpPr>
        <p:spPr>
          <a:xfrm>
            <a:off x="911464" y="1354594"/>
            <a:ext cx="5364645" cy="5232202"/>
          </a:xfrm>
        </p:spPr>
        <p:txBody>
          <a:bodyPr/>
          <a:lstStyle/>
          <a:p>
            <a:r>
              <a:rPr lang="en-US" dirty="0"/>
              <a:t>This is the best page to bookmark</a:t>
            </a:r>
            <a:r>
              <a:rPr lang="en-US" dirty="0" smtClean="0"/>
              <a:t>: </a:t>
            </a:r>
            <a:r>
              <a:rPr lang="en-US" dirty="0">
                <a:solidFill>
                  <a:prstClr val="white"/>
                </a:solidFill>
                <a:hlinkClick r:id="rId2"/>
              </a:rPr>
              <a:t>www.dmdc.osd.mil/psawebdocs</a:t>
            </a:r>
            <a:endParaRPr lang="en-US" dirty="0"/>
          </a:p>
          <a:p>
            <a:pPr lvl="1"/>
            <a:r>
              <a:rPr lang="en-US" dirty="0">
                <a:solidFill>
                  <a:prstClr val="black"/>
                </a:solidFill>
              </a:rPr>
              <a:t>JPAS Status, Alerts, Notices, FAQs and general information, is posted </a:t>
            </a:r>
            <a:r>
              <a:rPr lang="en-US" dirty="0" smtClean="0">
                <a:solidFill>
                  <a:prstClr val="black"/>
                </a:solidFill>
              </a:rPr>
              <a:t>here</a:t>
            </a:r>
          </a:p>
          <a:p>
            <a:r>
              <a:rPr lang="en-US" dirty="0">
                <a:solidFill>
                  <a:prstClr val="black"/>
                </a:solidFill>
              </a:rPr>
              <a:t>If unable to log in via above link, try the following link that takes you to JPAS Disclosure </a:t>
            </a:r>
            <a:r>
              <a:rPr lang="en-US" dirty="0" smtClean="0">
                <a:solidFill>
                  <a:prstClr val="black"/>
                </a:solidFill>
              </a:rPr>
              <a:t>page: </a:t>
            </a:r>
            <a:r>
              <a:rPr lang="en-US" dirty="0">
                <a:solidFill>
                  <a:prstClr val="black"/>
                </a:solidFill>
                <a:hlinkClick r:id="rId3"/>
              </a:rPr>
              <a:t>https://jpasapp.dmdc.osd.mil/JPAS/JPASDisclosure</a:t>
            </a:r>
            <a:endParaRPr lang="en-US" dirty="0">
              <a:solidFill>
                <a:prstClr val="black"/>
              </a:solidFill>
            </a:endParaRPr>
          </a:p>
          <a:p>
            <a:r>
              <a:rPr lang="en-US" dirty="0"/>
              <a:t>For Customer support:</a:t>
            </a:r>
          </a:p>
          <a:p>
            <a:pPr lvl="1"/>
            <a:r>
              <a:rPr lang="en-US" dirty="0"/>
              <a:t>DMDC Contact Center: 800-467-5526</a:t>
            </a:r>
          </a:p>
          <a:p>
            <a:pPr lvl="1"/>
            <a:r>
              <a:rPr lang="en-US" dirty="0"/>
              <a:t>DSS Call Center:  888-282-7682</a:t>
            </a:r>
          </a:p>
          <a:p>
            <a:endParaRPr lang="en-US" dirty="0" smtClean="0"/>
          </a:p>
        </p:txBody>
      </p:sp>
      <p:pic>
        <p:nvPicPr>
          <p:cNvPr id="5" name="Picture 2"/>
          <p:cNvPicPr>
            <a:picLocks noChangeAspect="1" noChangeArrowheads="1"/>
          </p:cNvPicPr>
          <p:nvPr/>
        </p:nvPicPr>
        <p:blipFill>
          <a:blip r:embed="rId4" cstate="print"/>
          <a:srcRect/>
          <a:stretch>
            <a:fillRect/>
          </a:stretch>
        </p:blipFill>
        <p:spPr bwMode="auto">
          <a:xfrm>
            <a:off x="6468722" y="988769"/>
            <a:ext cx="5382491" cy="5392218"/>
          </a:xfrm>
          <a:prstGeom prst="rect">
            <a:avLst/>
          </a:prstGeom>
          <a:noFill/>
          <a:ln w="9525">
            <a:noFill/>
            <a:miter lim="800000"/>
            <a:headEnd/>
            <a:tailEnd/>
          </a:ln>
        </p:spPr>
      </p:pic>
    </p:spTree>
    <p:extLst>
      <p:ext uri="{BB962C8B-B14F-4D97-AF65-F5344CB8AC3E}">
        <p14:creationId xmlns:p14="http://schemas.microsoft.com/office/powerpoint/2010/main" val="162541953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695700" y="1437481"/>
            <a:ext cx="4394200" cy="4394200"/>
          </a:xfrm>
        </p:spPr>
      </p:pic>
      <p:sp>
        <p:nvSpPr>
          <p:cNvPr id="2" name="Footer Placeholder 1"/>
          <p:cNvSpPr>
            <a:spLocks noGrp="1"/>
          </p:cNvSpPr>
          <p:nvPr>
            <p:ph type="ftr" sz="quarter" idx="11"/>
          </p:nvPr>
        </p:nvSpPr>
        <p:spPr/>
        <p:txBody>
          <a:bodyPr/>
          <a:lstStyle/>
          <a:p>
            <a:pPr>
              <a:buClr>
                <a:srgbClr val="0000FF"/>
              </a:buClr>
              <a:defRPr/>
            </a:pPr>
            <a:endParaRPr lang="en-US"/>
          </a:p>
        </p:txBody>
      </p:sp>
    </p:spTree>
    <p:extLst>
      <p:ext uri="{BB962C8B-B14F-4D97-AF65-F5344CB8AC3E}">
        <p14:creationId xmlns:p14="http://schemas.microsoft.com/office/powerpoint/2010/main" val="258285660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Now That You’re In……</a:t>
            </a:r>
            <a:endParaRPr lang="en-US" dirty="0"/>
          </a:p>
        </p:txBody>
      </p:sp>
    </p:spTree>
    <p:extLst>
      <p:ext uri="{BB962C8B-B14F-4D97-AF65-F5344CB8AC3E}">
        <p14:creationId xmlns:p14="http://schemas.microsoft.com/office/powerpoint/2010/main" val="29631485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JPAS Basics</a:t>
            </a:r>
            <a:endParaRPr lang="en-US" dirty="0"/>
          </a:p>
        </p:txBody>
      </p:sp>
      <p:sp>
        <p:nvSpPr>
          <p:cNvPr id="4" name="Content Placeholder 3"/>
          <p:cNvSpPr>
            <a:spLocks noGrp="1"/>
          </p:cNvSpPr>
          <p:nvPr>
            <p:ph idx="1"/>
          </p:nvPr>
        </p:nvSpPr>
        <p:spPr>
          <a:xfrm>
            <a:off x="911463" y="1354594"/>
            <a:ext cx="10356371" cy="2523768"/>
          </a:xfrm>
        </p:spPr>
        <p:txBody>
          <a:bodyPr/>
          <a:lstStyle/>
          <a:p>
            <a:r>
              <a:rPr lang="en-US" dirty="0"/>
              <a:t>Person Categories</a:t>
            </a:r>
          </a:p>
          <a:p>
            <a:pPr lvl="1"/>
            <a:r>
              <a:rPr lang="en-US" dirty="0"/>
              <a:t>Within Industry, we will only create “Industry Tabs” (non-DoD) for our employees.  Each employee should have an “Industry Tab” that is associated with the CAGE for which the employee is assigned.</a:t>
            </a:r>
          </a:p>
          <a:p>
            <a:pPr lvl="2"/>
            <a:r>
              <a:rPr lang="en-US" dirty="0"/>
              <a:t>A person can have more than one “active” industry tab (i.e., multiple companies). </a:t>
            </a:r>
          </a:p>
          <a:p>
            <a:pPr lvl="2"/>
            <a:r>
              <a:rPr lang="en-US" dirty="0"/>
              <a:t>A person can also have “other” tabs, i.e., Active Duty, National Guard, etc. </a:t>
            </a:r>
          </a:p>
        </p:txBody>
      </p:sp>
    </p:spTree>
    <p:extLst>
      <p:ext uri="{BB962C8B-B14F-4D97-AF65-F5344CB8AC3E}">
        <p14:creationId xmlns:p14="http://schemas.microsoft.com/office/powerpoint/2010/main" val="15203488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JPAS Basics</a:t>
            </a:r>
            <a:endParaRPr lang="en-US" dirty="0"/>
          </a:p>
        </p:txBody>
      </p:sp>
      <p:sp>
        <p:nvSpPr>
          <p:cNvPr id="4" name="Content Placeholder 3"/>
          <p:cNvSpPr>
            <a:spLocks noGrp="1"/>
          </p:cNvSpPr>
          <p:nvPr>
            <p:ph idx="1"/>
          </p:nvPr>
        </p:nvSpPr>
        <p:spPr>
          <a:xfrm>
            <a:off x="911463" y="1354594"/>
            <a:ext cx="10356371" cy="4637167"/>
          </a:xfrm>
        </p:spPr>
        <p:txBody>
          <a:bodyPr/>
          <a:lstStyle/>
          <a:p>
            <a:r>
              <a:rPr lang="en-US" dirty="0" smtClean="0"/>
              <a:t>An </a:t>
            </a:r>
            <a:r>
              <a:rPr lang="en-US" dirty="0"/>
              <a:t>Industry </a:t>
            </a:r>
            <a:r>
              <a:rPr lang="en-US" dirty="0" smtClean="0"/>
              <a:t>Tab is </a:t>
            </a:r>
            <a:r>
              <a:rPr lang="en-US" dirty="0"/>
              <a:t>made up of three parts:</a:t>
            </a:r>
          </a:p>
          <a:p>
            <a:pPr lvl="1"/>
            <a:r>
              <a:rPr lang="en-US" dirty="0"/>
              <a:t>Person Category Title (Industry)</a:t>
            </a:r>
          </a:p>
          <a:p>
            <a:pPr lvl="1"/>
            <a:r>
              <a:rPr lang="en-US" dirty="0"/>
              <a:t>Person Type (Contractor, Consultant, or Key Management Personnel)</a:t>
            </a:r>
          </a:p>
          <a:p>
            <a:pPr lvl="2"/>
            <a:r>
              <a:rPr lang="en-US" dirty="0"/>
              <a:t>Contractor and Consultant categories are updated by the Facility Security Officer</a:t>
            </a:r>
          </a:p>
          <a:p>
            <a:pPr lvl="2"/>
            <a:r>
              <a:rPr lang="en-US" dirty="0"/>
              <a:t>Key Management Personnel (KMP) are updated through the e-FCL.</a:t>
            </a:r>
          </a:p>
          <a:p>
            <a:pPr lvl="3"/>
            <a:r>
              <a:rPr lang="en-US" dirty="0"/>
              <a:t>As of January 19, 2010, all companies in process for a facility clearance or reporting a changed condition will be required to use the DSS Electronic Facility Clearance (e-FCL) online application to submit their documents to DSS. This information includes: the SF 328, list of key management personnel, list of stockholders, articles, bylaws, and other supporting documentation. </a:t>
            </a:r>
          </a:p>
          <a:p>
            <a:pPr lvl="1"/>
            <a:r>
              <a:rPr lang="en-US" dirty="0"/>
              <a:t>Organization (CAGE-I)  (I indicates this is an Industry tab)</a:t>
            </a:r>
          </a:p>
        </p:txBody>
      </p:sp>
    </p:spTree>
    <p:extLst>
      <p:ext uri="{BB962C8B-B14F-4D97-AF65-F5344CB8AC3E}">
        <p14:creationId xmlns:p14="http://schemas.microsoft.com/office/powerpoint/2010/main" val="20858709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JPAS Basics</a:t>
            </a:r>
            <a:endParaRPr lang="en-US" dirty="0"/>
          </a:p>
        </p:txBody>
      </p:sp>
      <p:sp>
        <p:nvSpPr>
          <p:cNvPr id="4" name="Content Placeholder 3"/>
          <p:cNvSpPr>
            <a:spLocks noGrp="1"/>
          </p:cNvSpPr>
          <p:nvPr>
            <p:ph idx="1"/>
          </p:nvPr>
        </p:nvSpPr>
        <p:spPr>
          <a:xfrm>
            <a:off x="911463" y="1354594"/>
            <a:ext cx="10356371" cy="5109091"/>
          </a:xfrm>
        </p:spPr>
        <p:txBody>
          <a:bodyPr/>
          <a:lstStyle/>
          <a:p>
            <a:r>
              <a:rPr lang="en-US" dirty="0"/>
              <a:t>Owning and Servicing Relationships</a:t>
            </a:r>
          </a:p>
          <a:p>
            <a:pPr lvl="1"/>
            <a:r>
              <a:rPr lang="en-US" dirty="0"/>
              <a:t>Relationships:  Within JPAS, you must establish a “relationship” with everyone within your SMO before you can do anything to their record, i.e., indoctrinate, debrief, separate, submit RRU, initiate Investigation, etc.</a:t>
            </a:r>
          </a:p>
          <a:p>
            <a:pPr lvl="1"/>
            <a:r>
              <a:rPr lang="en-US" dirty="0"/>
              <a:t>There are two types of Relationships:</a:t>
            </a:r>
          </a:p>
          <a:p>
            <a:pPr lvl="2"/>
            <a:r>
              <a:rPr lang="en-US" dirty="0"/>
              <a:t>Owning:  If you are responsible for maintaining a person’s eligibility status and submitting their investigation request, you should own them.  The assigned organization is usually the one that owns the </a:t>
            </a:r>
            <a:r>
              <a:rPr lang="en-US" dirty="0" smtClean="0"/>
              <a:t>records.</a:t>
            </a:r>
            <a:endParaRPr lang="en-US" dirty="0"/>
          </a:p>
          <a:p>
            <a:pPr lvl="2"/>
            <a:r>
              <a:rPr lang="en-US" dirty="0"/>
              <a:t>Servicing:  If you need to be notified of a change in a person’s eligibility status or if you need to update their record, you should service </a:t>
            </a:r>
            <a:r>
              <a:rPr lang="en-US" dirty="0" smtClean="0"/>
              <a:t>them. </a:t>
            </a:r>
            <a:endParaRPr lang="en-US" dirty="0"/>
          </a:p>
          <a:p>
            <a:pPr lvl="2"/>
            <a:r>
              <a:rPr lang="en-US" dirty="0"/>
              <a:t>Note: You can establish a one day relationship by entering same in and out date when you in-process.  That relationship will go away at midnight EST.</a:t>
            </a:r>
          </a:p>
          <a:p>
            <a:r>
              <a:rPr lang="en-US" dirty="0"/>
              <a:t>Only modify Person Category Tabs and relationships that are associated with </a:t>
            </a:r>
            <a:r>
              <a:rPr lang="en-US" u="sng" dirty="0"/>
              <a:t>YOUR</a:t>
            </a:r>
            <a:r>
              <a:rPr lang="en-US" dirty="0"/>
              <a:t> </a:t>
            </a:r>
            <a:r>
              <a:rPr lang="en-US" dirty="0" smtClean="0"/>
              <a:t>company.</a:t>
            </a:r>
            <a:endParaRPr lang="en-US" dirty="0"/>
          </a:p>
        </p:txBody>
      </p:sp>
    </p:spTree>
    <p:extLst>
      <p:ext uri="{BB962C8B-B14F-4D97-AF65-F5344CB8AC3E}">
        <p14:creationId xmlns:p14="http://schemas.microsoft.com/office/powerpoint/2010/main" val="5035912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JPAS Basics</a:t>
            </a:r>
          </a:p>
        </p:txBody>
      </p:sp>
      <p:sp>
        <p:nvSpPr>
          <p:cNvPr id="3" name="Content Placeholder 2"/>
          <p:cNvSpPr>
            <a:spLocks noGrp="1"/>
          </p:cNvSpPr>
          <p:nvPr>
            <p:ph idx="1"/>
          </p:nvPr>
        </p:nvSpPr>
        <p:spPr>
          <a:xfrm>
            <a:off x="911463" y="1354594"/>
            <a:ext cx="10356371" cy="3754874"/>
          </a:xfrm>
        </p:spPr>
        <p:txBody>
          <a:bodyPr/>
          <a:lstStyle/>
          <a:p>
            <a:r>
              <a:rPr lang="en-US" dirty="0"/>
              <a:t>RRU- Research, Recertify, and Upgrade Requests (July 2016)</a:t>
            </a:r>
          </a:p>
          <a:p>
            <a:pPr lvl="1"/>
            <a:r>
              <a:rPr lang="en-US" dirty="0"/>
              <a:t>Reciprocity: PSMO-I will attempt to verify the eligibility via Scattered Castles / CVS prior to contacting the agency directly. If the eligibility is not verified in the available databases, a hardcopy reciprocity request will be submitted to the appropriate agency. Timeframes will vary depending on the action needed or agency response. </a:t>
            </a:r>
          </a:p>
          <a:p>
            <a:pPr lvl="1"/>
            <a:r>
              <a:rPr lang="en-US" dirty="0"/>
              <a:t>Upgrade: Official government requests for information from DoD CAF, DOHA or DSS </a:t>
            </a:r>
          </a:p>
          <a:p>
            <a:pPr lvl="1"/>
            <a:r>
              <a:rPr lang="en-US" dirty="0"/>
              <a:t>Recertify: The FSO has reason to believe the eligibility line in JPAS is incorrect. All other personnel security related questions should be directed to the DSS Knowledge Center at (888) 282-7682. </a:t>
            </a:r>
          </a:p>
        </p:txBody>
      </p:sp>
    </p:spTree>
    <p:extLst>
      <p:ext uri="{BB962C8B-B14F-4D97-AF65-F5344CB8AC3E}">
        <p14:creationId xmlns:p14="http://schemas.microsoft.com/office/powerpoint/2010/main" val="61060659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JPAS Basics</a:t>
            </a:r>
          </a:p>
        </p:txBody>
      </p:sp>
      <p:sp>
        <p:nvSpPr>
          <p:cNvPr id="3" name="Content Placeholder 2"/>
          <p:cNvSpPr>
            <a:spLocks noGrp="1"/>
          </p:cNvSpPr>
          <p:nvPr>
            <p:ph idx="1"/>
          </p:nvPr>
        </p:nvSpPr>
        <p:spPr>
          <a:xfrm>
            <a:off x="911463" y="1354594"/>
            <a:ext cx="10356371" cy="3754874"/>
          </a:xfrm>
        </p:spPr>
        <p:txBody>
          <a:bodyPr/>
          <a:lstStyle/>
          <a:p>
            <a:r>
              <a:rPr lang="en-US" dirty="0"/>
              <a:t>RRU- Research, Recertify, and Upgrade Requests (July 2016</a:t>
            </a:r>
            <a:r>
              <a:rPr lang="en-US" dirty="0" smtClean="0"/>
              <a:t>) cont.</a:t>
            </a:r>
            <a:endParaRPr lang="en-US" dirty="0"/>
          </a:p>
          <a:p>
            <a:pPr lvl="1"/>
            <a:r>
              <a:rPr lang="en-US" dirty="0" smtClean="0"/>
              <a:t>Separation </a:t>
            </a:r>
            <a:r>
              <a:rPr lang="en-US" dirty="0"/>
              <a:t>from the company: Upon separation from the organization, the FSO enters a separated date for the employee in the system. If an investigation is open for the employee, a notification will be forwarded to the appropriate CAF to determine whether the investigation needs to be cancelled. Notify PSMO-I via Research request when a separation occurs and either of the following two items exist. Notification will permit PSMO-I to take appropriate actions on the record.</a:t>
            </a:r>
          </a:p>
          <a:p>
            <a:pPr lvl="2"/>
            <a:r>
              <a:rPr lang="en-US" dirty="0"/>
              <a:t>An action is pending on a person, e.g. pending incident report, pending adjudication and pending investigation request. </a:t>
            </a:r>
          </a:p>
          <a:p>
            <a:pPr lvl="2"/>
            <a:r>
              <a:rPr lang="en-US" dirty="0"/>
              <a:t>There is not an open investigation and an interim eligibility exists. </a:t>
            </a:r>
          </a:p>
        </p:txBody>
      </p:sp>
    </p:spTree>
    <p:extLst>
      <p:ext uri="{BB962C8B-B14F-4D97-AF65-F5344CB8AC3E}">
        <p14:creationId xmlns:p14="http://schemas.microsoft.com/office/powerpoint/2010/main" val="183424761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Person Data Repository (PDR)</a:t>
            </a:r>
            <a:endParaRPr lang="en-US" dirty="0"/>
          </a:p>
        </p:txBody>
      </p:sp>
      <p:sp>
        <p:nvSpPr>
          <p:cNvPr id="3" name="Content Placeholder 2"/>
          <p:cNvSpPr>
            <a:spLocks noGrp="1"/>
          </p:cNvSpPr>
          <p:nvPr>
            <p:ph idx="1"/>
          </p:nvPr>
        </p:nvSpPr>
        <p:spPr>
          <a:xfrm>
            <a:off x="911463" y="1354594"/>
            <a:ext cx="10356371" cy="3919022"/>
          </a:xfrm>
        </p:spPr>
        <p:txBody>
          <a:bodyPr/>
          <a:lstStyle/>
          <a:p>
            <a:r>
              <a:rPr lang="en-US" dirty="0" smtClean="0"/>
              <a:t>Why does Personal Information continue to change in JPAS each month:</a:t>
            </a:r>
          </a:p>
          <a:p>
            <a:pPr lvl="1"/>
            <a:r>
              <a:rPr lang="en-US" dirty="0" smtClean="0"/>
              <a:t>As of March 2015 many JPAS Industry Persons were added to the DoD Person Data Repository.</a:t>
            </a:r>
          </a:p>
          <a:p>
            <a:pPr lvl="1"/>
            <a:r>
              <a:rPr lang="en-US" dirty="0"/>
              <a:t>As a result </a:t>
            </a:r>
            <a:r>
              <a:rPr lang="en-US" dirty="0" smtClean="0"/>
              <a:t>Industry </a:t>
            </a:r>
            <a:r>
              <a:rPr lang="en-US" dirty="0"/>
              <a:t>FSOs will not be able to manually update data for those subjects directly in JPAS. </a:t>
            </a:r>
            <a:endParaRPr lang="en-US" dirty="0" smtClean="0"/>
          </a:p>
          <a:p>
            <a:pPr lvl="1"/>
            <a:r>
              <a:rPr lang="en-US" dirty="0" smtClean="0"/>
              <a:t>Person </a:t>
            </a:r>
            <a:r>
              <a:rPr lang="en-US" dirty="0"/>
              <a:t>data from the PDR will overwrite whatever is changed in the JPAS database once per month on the day of the subject’s birth. </a:t>
            </a:r>
            <a:r>
              <a:rPr lang="en-US" dirty="0" smtClean="0"/>
              <a:t>To make corrections FSOs </a:t>
            </a:r>
            <a:r>
              <a:rPr lang="en-US" dirty="0"/>
              <a:t>will now need to follow PDR data update </a:t>
            </a:r>
            <a:r>
              <a:rPr lang="en-US" dirty="0" smtClean="0"/>
              <a:t>instructions located on the JPAS PSA </a:t>
            </a:r>
            <a:r>
              <a:rPr lang="en-US" dirty="0" err="1" smtClean="0"/>
              <a:t>WebPage</a:t>
            </a:r>
            <a:r>
              <a:rPr lang="en-US" dirty="0" smtClean="0"/>
              <a:t>.</a:t>
            </a:r>
          </a:p>
          <a:p>
            <a:pPr lvl="2"/>
            <a:r>
              <a:rPr lang="en-US" dirty="0" smtClean="0"/>
              <a:t>Hint: Look for the Electronic Data Interface Person Identifier (EDIPN).</a:t>
            </a:r>
            <a:endParaRPr lang="en-US" dirty="0"/>
          </a:p>
        </p:txBody>
      </p:sp>
    </p:spTree>
    <p:extLst>
      <p:ext uri="{BB962C8B-B14F-4D97-AF65-F5344CB8AC3E}">
        <p14:creationId xmlns:p14="http://schemas.microsoft.com/office/powerpoint/2010/main" val="24582882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PSMO-I Path Forward</a:t>
            </a:r>
            <a:endParaRPr lang="en-US" dirty="0"/>
          </a:p>
        </p:txBody>
      </p:sp>
      <p:sp>
        <p:nvSpPr>
          <p:cNvPr id="7" name="Content Placeholder 6"/>
          <p:cNvSpPr>
            <a:spLocks noGrp="1"/>
          </p:cNvSpPr>
          <p:nvPr>
            <p:ph idx="1"/>
          </p:nvPr>
        </p:nvSpPr>
        <p:spPr>
          <a:xfrm>
            <a:off x="911463" y="1354594"/>
            <a:ext cx="10356371" cy="4596130"/>
          </a:xfrm>
        </p:spPr>
        <p:txBody>
          <a:bodyPr/>
          <a:lstStyle/>
          <a:p>
            <a:r>
              <a:rPr lang="en-US" dirty="0" smtClean="0"/>
              <a:t>Tier 5 PR periodicity extended to 6 years, allowing for inventory to fall under the next fiscal year</a:t>
            </a:r>
          </a:p>
          <a:p>
            <a:pPr lvl="1"/>
            <a:r>
              <a:rPr lang="en-US" dirty="0" smtClean="0"/>
              <a:t>All TSPRs have ceased with the exception of Presidential, NATO, and Reliability programs </a:t>
            </a:r>
          </a:p>
          <a:p>
            <a:r>
              <a:rPr lang="en-US" dirty="0" smtClean="0"/>
              <a:t>Tier 3 PR for SAP Programs extended to 6 years, but have remained within the 5 year timeline</a:t>
            </a:r>
          </a:p>
          <a:p>
            <a:r>
              <a:rPr lang="en-US" dirty="0" smtClean="0"/>
              <a:t>The 6 year timeline will be reevaluated at the end of the year</a:t>
            </a:r>
          </a:p>
          <a:p>
            <a:r>
              <a:rPr lang="en-US" dirty="0" smtClean="0"/>
              <a:t>Closed the Knowledge Center for 2.5 weeks</a:t>
            </a:r>
          </a:p>
          <a:p>
            <a:pPr lvl="1"/>
            <a:r>
              <a:rPr lang="en-US" dirty="0" smtClean="0"/>
              <a:t>Interim decisions timelines have already begun to decline</a:t>
            </a:r>
          </a:p>
          <a:p>
            <a:pPr marL="0" indent="0">
              <a:buNone/>
            </a:pPr>
            <a:endParaRPr lang="en-US" dirty="0" smtClean="0"/>
          </a:p>
          <a:p>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88998" y="4475982"/>
            <a:ext cx="2382018" cy="2382018"/>
          </a:xfrm>
          <a:prstGeom prst="rect">
            <a:avLst/>
          </a:prstGeom>
        </p:spPr>
      </p:pic>
    </p:spTree>
    <p:extLst>
      <p:ext uri="{BB962C8B-B14F-4D97-AF65-F5344CB8AC3E}">
        <p14:creationId xmlns:p14="http://schemas.microsoft.com/office/powerpoint/2010/main" val="120776013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Retaining PCL Documentation</a:t>
            </a:r>
          </a:p>
        </p:txBody>
      </p:sp>
      <p:sp>
        <p:nvSpPr>
          <p:cNvPr id="3" name="Content Placeholder 2"/>
          <p:cNvSpPr>
            <a:spLocks noGrp="1"/>
          </p:cNvSpPr>
          <p:nvPr>
            <p:ph idx="1"/>
          </p:nvPr>
        </p:nvSpPr>
        <p:spPr>
          <a:xfrm>
            <a:off x="911463" y="1354594"/>
            <a:ext cx="10356371" cy="3816429"/>
          </a:xfrm>
        </p:spPr>
        <p:txBody>
          <a:bodyPr/>
          <a:lstStyle/>
          <a:p>
            <a:r>
              <a:rPr lang="en-US" dirty="0"/>
              <a:t>NISPOM 2-202a </a:t>
            </a:r>
          </a:p>
          <a:p>
            <a:pPr lvl="1"/>
            <a:r>
              <a:rPr lang="en-US" dirty="0"/>
              <a:t>The FSO shall inform the employee, in writing,  that the SF86 is subject to review solely to determine its adequacy and ensure necessary information has not been omitted. The FSO shall not share information from the SF86 for anything other than to determine its adequacy and ensure necessary information has not been omitted</a:t>
            </a:r>
          </a:p>
          <a:p>
            <a:r>
              <a:rPr lang="en-US" dirty="0"/>
              <a:t>NISPOM 2-202b </a:t>
            </a:r>
          </a:p>
          <a:p>
            <a:pPr lvl="1"/>
            <a:r>
              <a:rPr lang="en-US" dirty="0"/>
              <a:t>The FSO shall ensure that the applicants fingerprints are authentic, legible and complete to avoid delays. The FSO shall retain the original signed SF86 and releases until the clearance process is complete. This documentation must be kept confidentially and only until the eligibility is granted. </a:t>
            </a:r>
          </a:p>
        </p:txBody>
      </p:sp>
    </p:spTree>
    <p:extLst>
      <p:ext uri="{BB962C8B-B14F-4D97-AF65-F5344CB8AC3E}">
        <p14:creationId xmlns:p14="http://schemas.microsoft.com/office/powerpoint/2010/main" val="1190503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Retaining PCL </a:t>
            </a:r>
            <a:r>
              <a:rPr lang="en-US" dirty="0" smtClean="0"/>
              <a:t>Documentation cont.</a:t>
            </a:r>
            <a:endParaRPr lang="en-US" dirty="0"/>
          </a:p>
        </p:txBody>
      </p:sp>
      <p:sp>
        <p:nvSpPr>
          <p:cNvPr id="3" name="Content Placeholder 2"/>
          <p:cNvSpPr>
            <a:spLocks noGrp="1"/>
          </p:cNvSpPr>
          <p:nvPr>
            <p:ph idx="1"/>
          </p:nvPr>
        </p:nvSpPr>
        <p:spPr>
          <a:xfrm>
            <a:off x="911463" y="1354594"/>
            <a:ext cx="10356371" cy="2728952"/>
          </a:xfrm>
        </p:spPr>
        <p:txBody>
          <a:bodyPr/>
          <a:lstStyle/>
          <a:p>
            <a:r>
              <a:rPr lang="en-US" dirty="0" smtClean="0"/>
              <a:t>The </a:t>
            </a:r>
            <a:r>
              <a:rPr lang="en-US" dirty="0"/>
              <a:t>Following Clarification is posted to the DSS Website:</a:t>
            </a:r>
          </a:p>
          <a:p>
            <a:pPr lvl="1"/>
            <a:r>
              <a:rPr lang="en-US" dirty="0"/>
              <a:t>Obtain a Copy of Previously Filled out Standard Form 86 in </a:t>
            </a:r>
            <a:r>
              <a:rPr lang="en-US" dirty="0" smtClean="0"/>
              <a:t>e-QIP.</a:t>
            </a:r>
            <a:endParaRPr lang="en-US" dirty="0"/>
          </a:p>
          <a:p>
            <a:pPr lvl="1"/>
            <a:r>
              <a:rPr lang="en-US" dirty="0"/>
              <a:t>With the requirement to maintain a copy of the SF-86 until the investigation is complete, OPM has improved their technology and created the ability to gain access to this document at any time without the need to maintain the hard copy on file. DSS will no longer be reviewing these documents as part of their assessments. FSO’s can initiate the subject in e-QIP and upon logging in, the subject will have the option to view their previous document as shown </a:t>
            </a:r>
            <a:r>
              <a:rPr lang="en-US" dirty="0" smtClean="0"/>
              <a:t>below.</a:t>
            </a:r>
            <a:endParaRPr lang="en-US" dirty="0"/>
          </a:p>
        </p:txBody>
      </p:sp>
    </p:spTree>
    <p:extLst>
      <p:ext uri="{BB962C8B-B14F-4D97-AF65-F5344CB8AC3E}">
        <p14:creationId xmlns:p14="http://schemas.microsoft.com/office/powerpoint/2010/main" val="235409777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JPAS </a:t>
            </a:r>
            <a:r>
              <a:rPr lang="en-US" dirty="0" smtClean="0"/>
              <a:t>Notifications</a:t>
            </a:r>
            <a:endParaRPr lang="en-US" dirty="0"/>
          </a:p>
        </p:txBody>
      </p:sp>
      <p:sp>
        <p:nvSpPr>
          <p:cNvPr id="3" name="Content Placeholder 2"/>
          <p:cNvSpPr>
            <a:spLocks noGrp="1"/>
          </p:cNvSpPr>
          <p:nvPr>
            <p:ph idx="1"/>
          </p:nvPr>
        </p:nvSpPr>
        <p:spPr>
          <a:xfrm>
            <a:off x="911463" y="1354594"/>
            <a:ext cx="10356371" cy="4596130"/>
          </a:xfrm>
        </p:spPr>
        <p:txBody>
          <a:bodyPr/>
          <a:lstStyle/>
          <a:p>
            <a:r>
              <a:rPr lang="en-US" dirty="0" smtClean="0"/>
              <a:t>Notifications should be checked often</a:t>
            </a:r>
            <a:endParaRPr lang="en-US" dirty="0"/>
          </a:p>
          <a:p>
            <a:pPr lvl="1"/>
            <a:r>
              <a:rPr lang="en-US" dirty="0"/>
              <a:t>Eligibility Change</a:t>
            </a:r>
          </a:p>
          <a:p>
            <a:pPr lvl="1"/>
            <a:r>
              <a:rPr lang="en-US" dirty="0"/>
              <a:t>Incident Updates</a:t>
            </a:r>
          </a:p>
          <a:p>
            <a:pPr lvl="1"/>
            <a:r>
              <a:rPr lang="en-US" dirty="0"/>
              <a:t>Investigation Request Status</a:t>
            </a:r>
          </a:p>
          <a:p>
            <a:pPr lvl="1"/>
            <a:r>
              <a:rPr lang="en-US" dirty="0"/>
              <a:t>Message from CAF</a:t>
            </a:r>
          </a:p>
          <a:p>
            <a:pPr lvl="1"/>
            <a:r>
              <a:rPr lang="en-US" dirty="0"/>
              <a:t>RRU Response</a:t>
            </a:r>
          </a:p>
          <a:p>
            <a:pPr lvl="1"/>
            <a:r>
              <a:rPr lang="en-US" dirty="0"/>
              <a:t>Action by Servicing SMO</a:t>
            </a:r>
          </a:p>
          <a:p>
            <a:pPr lvl="1"/>
            <a:r>
              <a:rPr lang="en-US" dirty="0"/>
              <a:t>Visits (remain for duration of visit) or until manually removed	</a:t>
            </a:r>
          </a:p>
          <a:p>
            <a:r>
              <a:rPr lang="en-US" dirty="0"/>
              <a:t>Notifications are removed:</a:t>
            </a:r>
          </a:p>
          <a:p>
            <a:pPr lvl="1"/>
            <a:r>
              <a:rPr lang="en-US" dirty="0"/>
              <a:t>30 days from receipt of notification (except for visits)</a:t>
            </a:r>
          </a:p>
          <a:p>
            <a:pPr lvl="1"/>
            <a:r>
              <a:rPr lang="en-US" dirty="0"/>
              <a:t>Manually, if you click on “Remove from Display” checkbox</a:t>
            </a:r>
          </a:p>
        </p:txBody>
      </p:sp>
    </p:spTree>
    <p:extLst>
      <p:ext uri="{BB962C8B-B14F-4D97-AF65-F5344CB8AC3E}">
        <p14:creationId xmlns:p14="http://schemas.microsoft.com/office/powerpoint/2010/main" val="336338655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JPAS </a:t>
            </a:r>
            <a:r>
              <a:rPr lang="en-US" dirty="0" smtClean="0"/>
              <a:t>Reports</a:t>
            </a:r>
            <a:endParaRPr lang="en-US" dirty="0"/>
          </a:p>
        </p:txBody>
      </p:sp>
      <p:sp>
        <p:nvSpPr>
          <p:cNvPr id="3" name="Content Placeholder 2"/>
          <p:cNvSpPr>
            <a:spLocks noGrp="1"/>
          </p:cNvSpPr>
          <p:nvPr>
            <p:ph idx="1"/>
          </p:nvPr>
        </p:nvSpPr>
        <p:spPr>
          <a:xfrm>
            <a:off x="911463" y="1354594"/>
            <a:ext cx="10356371" cy="4657685"/>
          </a:xfrm>
        </p:spPr>
        <p:txBody>
          <a:bodyPr/>
          <a:lstStyle/>
          <a:p>
            <a:r>
              <a:rPr lang="en-US" dirty="0"/>
              <a:t>Act PC-Access/No PSM Net</a:t>
            </a:r>
          </a:p>
          <a:p>
            <a:pPr lvl="1"/>
            <a:r>
              <a:rPr lang="en-US" dirty="0"/>
              <a:t>Lists organizations that have a Person Category for a subject without a PSM Net relationship owned or serviced</a:t>
            </a:r>
          </a:p>
          <a:p>
            <a:r>
              <a:rPr lang="en-US" dirty="0" err="1"/>
              <a:t>Inv</a:t>
            </a:r>
            <a:r>
              <a:rPr lang="en-US" dirty="0"/>
              <a:t> </a:t>
            </a:r>
            <a:r>
              <a:rPr lang="en-US" dirty="0" err="1"/>
              <a:t>Rqst</a:t>
            </a:r>
            <a:r>
              <a:rPr lang="en-US" dirty="0"/>
              <a:t> by Duty </a:t>
            </a:r>
            <a:r>
              <a:rPr lang="en-US" dirty="0" err="1"/>
              <a:t>Pos</a:t>
            </a:r>
            <a:endParaRPr lang="en-US" dirty="0"/>
          </a:p>
          <a:p>
            <a:pPr lvl="1"/>
            <a:r>
              <a:rPr lang="en-US" dirty="0"/>
              <a:t>This report indicates all Investigation Requests currently in your PSM Net by Duty Position.  </a:t>
            </a:r>
          </a:p>
          <a:p>
            <a:r>
              <a:rPr lang="en-US" dirty="0"/>
              <a:t>Non-SCI Totals</a:t>
            </a:r>
          </a:p>
          <a:p>
            <a:pPr lvl="1"/>
            <a:r>
              <a:rPr lang="en-US" dirty="0"/>
              <a:t>List of all Non-SCI Access’s, for owned and or serviced Person Categories in your PSM Net or subordinate organization. </a:t>
            </a:r>
          </a:p>
          <a:p>
            <a:r>
              <a:rPr lang="en-US" dirty="0"/>
              <a:t>Periodic Reinvest</a:t>
            </a:r>
          </a:p>
          <a:p>
            <a:pPr lvl="1"/>
            <a:r>
              <a:rPr lang="en-US" dirty="0"/>
              <a:t>List of Personnel within your PSM Net or subordinate organization whose investigation may be out-of-scope and may require a Periodic </a:t>
            </a:r>
            <a:r>
              <a:rPr lang="en-US" dirty="0" smtClean="0"/>
              <a:t>Reinvestigation</a:t>
            </a:r>
            <a:endParaRPr lang="en-US" dirty="0"/>
          </a:p>
        </p:txBody>
      </p:sp>
    </p:spTree>
    <p:extLst>
      <p:ext uri="{BB962C8B-B14F-4D97-AF65-F5344CB8AC3E}">
        <p14:creationId xmlns:p14="http://schemas.microsoft.com/office/powerpoint/2010/main" val="281327281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JPAS </a:t>
            </a:r>
            <a:r>
              <a:rPr lang="en-US" dirty="0" smtClean="0"/>
              <a:t>Reports cont.</a:t>
            </a:r>
            <a:endParaRPr lang="en-US" dirty="0"/>
          </a:p>
        </p:txBody>
      </p:sp>
      <p:sp>
        <p:nvSpPr>
          <p:cNvPr id="3" name="Content Placeholder 2"/>
          <p:cNvSpPr>
            <a:spLocks noGrp="1"/>
          </p:cNvSpPr>
          <p:nvPr>
            <p:ph idx="1"/>
          </p:nvPr>
        </p:nvSpPr>
        <p:spPr>
          <a:xfrm>
            <a:off x="911463" y="1354594"/>
            <a:ext cx="10356371" cy="4657685"/>
          </a:xfrm>
        </p:spPr>
        <p:txBody>
          <a:bodyPr/>
          <a:lstStyle/>
          <a:p>
            <a:r>
              <a:rPr lang="en-US" u="sng" dirty="0" smtClean="0"/>
              <a:t>Personnel</a:t>
            </a:r>
            <a:r>
              <a:rPr lang="en-US" dirty="0" smtClean="0"/>
              <a:t> </a:t>
            </a:r>
            <a:endParaRPr lang="en-US" dirty="0"/>
          </a:p>
          <a:p>
            <a:pPr lvl="1"/>
            <a:r>
              <a:rPr lang="en-US" dirty="0"/>
              <a:t>Detailed list of Personnel in your PSM Net and or subordinate organization, including access, eligibility and investigation information.  </a:t>
            </a:r>
          </a:p>
          <a:p>
            <a:r>
              <a:rPr lang="en-US" u="sng" dirty="0"/>
              <a:t>PSM Net Personnel </a:t>
            </a:r>
          </a:p>
          <a:p>
            <a:pPr lvl="1"/>
            <a:r>
              <a:rPr lang="en-US" dirty="0"/>
              <a:t>Abbreviated list of all personnel in your PSM Net or subordinate organization.  </a:t>
            </a:r>
          </a:p>
          <a:p>
            <a:r>
              <a:rPr lang="en-US" dirty="0"/>
              <a:t>SMO-No PSM Net </a:t>
            </a:r>
          </a:p>
          <a:p>
            <a:pPr lvl="1"/>
            <a:r>
              <a:rPr lang="en-US" dirty="0"/>
              <a:t>Retrieve information regarding SMOs in your hierarchy that have not established a PSM Net.</a:t>
            </a:r>
          </a:p>
          <a:p>
            <a:r>
              <a:rPr lang="en-US" dirty="0"/>
              <a:t>SMO-No Users </a:t>
            </a:r>
          </a:p>
          <a:p>
            <a:pPr lvl="1"/>
            <a:r>
              <a:rPr lang="en-US" dirty="0"/>
              <a:t>Retrieve information regarding SMOs in your hierarchy that have established their SMO but have no Personnel with an Owning or Servicing relationship in their PSM Net</a:t>
            </a:r>
            <a:r>
              <a:rPr lang="en-US" dirty="0" smtClean="0"/>
              <a:t>.</a:t>
            </a:r>
            <a:endParaRPr lang="en-US" dirty="0"/>
          </a:p>
        </p:txBody>
      </p:sp>
    </p:spTree>
    <p:extLst>
      <p:ext uri="{BB962C8B-B14F-4D97-AF65-F5344CB8AC3E}">
        <p14:creationId xmlns:p14="http://schemas.microsoft.com/office/powerpoint/2010/main" val="131962843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JPAS </a:t>
            </a:r>
            <a:r>
              <a:rPr lang="en-US" dirty="0" smtClean="0"/>
              <a:t>Reports cont.</a:t>
            </a:r>
            <a:endParaRPr lang="en-US" dirty="0"/>
          </a:p>
        </p:txBody>
      </p:sp>
      <p:sp>
        <p:nvSpPr>
          <p:cNvPr id="3" name="Content Placeholder 2"/>
          <p:cNvSpPr>
            <a:spLocks noGrp="1"/>
          </p:cNvSpPr>
          <p:nvPr>
            <p:ph idx="1"/>
          </p:nvPr>
        </p:nvSpPr>
        <p:spPr>
          <a:xfrm>
            <a:off x="911463" y="1354594"/>
            <a:ext cx="10356371" cy="3877985"/>
          </a:xfrm>
        </p:spPr>
        <p:txBody>
          <a:bodyPr/>
          <a:lstStyle/>
          <a:p>
            <a:r>
              <a:rPr lang="en-US" dirty="0" smtClean="0"/>
              <a:t>SMO-PC-No </a:t>
            </a:r>
            <a:r>
              <a:rPr lang="en-US" dirty="0"/>
              <a:t>Access </a:t>
            </a:r>
          </a:p>
          <a:p>
            <a:pPr lvl="1"/>
            <a:r>
              <a:rPr lang="en-US" dirty="0"/>
              <a:t>Retrieve information regarding SMOs in your hierarchy that have established their PSM Net but don’t have an access indoctrinated for a Person Category.</a:t>
            </a:r>
          </a:p>
          <a:p>
            <a:r>
              <a:rPr lang="en-US" dirty="0"/>
              <a:t>Suspense </a:t>
            </a:r>
          </a:p>
          <a:p>
            <a:pPr lvl="1"/>
            <a:r>
              <a:rPr lang="en-US" dirty="0"/>
              <a:t>Retrieves information regarding Suspense information the JCAVS user created from a subject’s Person Summery screen / Suspense Data link.</a:t>
            </a:r>
          </a:p>
          <a:p>
            <a:r>
              <a:rPr lang="en-US" dirty="0"/>
              <a:t>Suspensions </a:t>
            </a:r>
          </a:p>
          <a:p>
            <a:pPr lvl="1"/>
            <a:r>
              <a:rPr lang="en-US" dirty="0"/>
              <a:t>Information regarding Suspensions (eligibility and/or Access) for personnel in your PSM Net and or subordinate organization. </a:t>
            </a:r>
            <a:endParaRPr lang="en-US" dirty="0" smtClean="0"/>
          </a:p>
          <a:p>
            <a:pPr marL="681448" lvl="2" indent="0">
              <a:buNone/>
            </a:pPr>
            <a:endParaRPr lang="en-US" dirty="0"/>
          </a:p>
        </p:txBody>
      </p:sp>
    </p:spTree>
    <p:extLst>
      <p:ext uri="{BB962C8B-B14F-4D97-AF65-F5344CB8AC3E}">
        <p14:creationId xmlns:p14="http://schemas.microsoft.com/office/powerpoint/2010/main" val="343050220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Break In Employment vs. Break In Access</a:t>
            </a:r>
            <a:endParaRPr lang="en-US" dirty="0"/>
          </a:p>
        </p:txBody>
      </p:sp>
      <p:sp>
        <p:nvSpPr>
          <p:cNvPr id="3" name="Content Placeholder 2"/>
          <p:cNvSpPr>
            <a:spLocks noGrp="1"/>
          </p:cNvSpPr>
          <p:nvPr>
            <p:ph idx="1"/>
          </p:nvPr>
        </p:nvSpPr>
        <p:spPr>
          <a:xfrm>
            <a:off x="911463" y="1354594"/>
            <a:ext cx="10356371" cy="5252720"/>
          </a:xfrm>
        </p:spPr>
        <p:txBody>
          <a:bodyPr/>
          <a:lstStyle/>
          <a:p>
            <a:r>
              <a:rPr lang="en-US" dirty="0"/>
              <a:t>Break in employment is the point when a cleared contractor terminates the employment of an employee with eligibility for access to classified information regardless of the reason for the termination, and regardless of whether the termination was initiated by the company, the employee (e.g., by resignation), or by mutual agreement of the company and the employee. </a:t>
            </a:r>
          </a:p>
          <a:p>
            <a:pPr lvl="1"/>
            <a:r>
              <a:rPr lang="en-US" dirty="0"/>
              <a:t>When a contractor terminates the employment of an employee who is eligible for access to classified information at the time of termination, the contractor must complete the following actions in JPAS: </a:t>
            </a:r>
          </a:p>
          <a:p>
            <a:pPr lvl="2"/>
            <a:r>
              <a:rPr lang="en-US" dirty="0" smtClean="0"/>
              <a:t>“</a:t>
            </a:r>
            <a:r>
              <a:rPr lang="en-US" dirty="0"/>
              <a:t>Debrief” the employee from access (Note: this is the verbiage in 	</a:t>
            </a:r>
            <a:r>
              <a:rPr lang="en-US" dirty="0" smtClean="0"/>
              <a:t>                  JPAS </a:t>
            </a:r>
            <a:r>
              <a:rPr lang="en-US" dirty="0"/>
              <a:t>for removing access) </a:t>
            </a:r>
          </a:p>
          <a:p>
            <a:pPr lvl="2"/>
            <a:r>
              <a:rPr lang="en-US" dirty="0" smtClean="0"/>
              <a:t>Add </a:t>
            </a:r>
            <a:r>
              <a:rPr lang="en-US" dirty="0"/>
              <a:t>a separation date to the record </a:t>
            </a:r>
          </a:p>
          <a:p>
            <a:pPr lvl="2"/>
            <a:r>
              <a:rPr lang="en-US" dirty="0" smtClean="0"/>
              <a:t>Out-process </a:t>
            </a:r>
            <a:r>
              <a:rPr lang="en-US" dirty="0"/>
              <a:t>the employee’s eligibility record from the PSM Net </a:t>
            </a:r>
          </a:p>
          <a:p>
            <a:endParaRPr lang="en-US" dirty="0"/>
          </a:p>
        </p:txBody>
      </p:sp>
    </p:spTree>
    <p:extLst>
      <p:ext uri="{BB962C8B-B14F-4D97-AF65-F5344CB8AC3E}">
        <p14:creationId xmlns:p14="http://schemas.microsoft.com/office/powerpoint/2010/main" val="336072217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Break In Employment vs. Break In Access Cont.</a:t>
            </a:r>
            <a:endParaRPr lang="en-US" dirty="0"/>
          </a:p>
        </p:txBody>
      </p:sp>
      <p:sp>
        <p:nvSpPr>
          <p:cNvPr id="3" name="Content Placeholder 2"/>
          <p:cNvSpPr>
            <a:spLocks noGrp="1"/>
          </p:cNvSpPr>
          <p:nvPr>
            <p:ph idx="1"/>
          </p:nvPr>
        </p:nvSpPr>
        <p:spPr>
          <a:xfrm>
            <a:off x="911463" y="1354594"/>
            <a:ext cx="10356371" cy="2964914"/>
          </a:xfrm>
        </p:spPr>
        <p:txBody>
          <a:bodyPr/>
          <a:lstStyle/>
          <a:p>
            <a:pPr lvl="0">
              <a:defRPr/>
            </a:pPr>
            <a:r>
              <a:rPr lang="en-US" dirty="0"/>
              <a:t>Break in Access – When a cleared employee no longer has a requirement to access classified information and </a:t>
            </a:r>
            <a:r>
              <a:rPr lang="en-US" i="1" u="sng" dirty="0"/>
              <a:t>there is no reasonable expectation</a:t>
            </a:r>
            <a:r>
              <a:rPr lang="en-US" dirty="0"/>
              <a:t> they will require access in the future</a:t>
            </a:r>
          </a:p>
          <a:p>
            <a:pPr lvl="1">
              <a:defRPr/>
            </a:pPr>
            <a:r>
              <a:rPr lang="en-US" dirty="0"/>
              <a:t>Debrief, Separate, Out-process</a:t>
            </a:r>
          </a:p>
          <a:p>
            <a:pPr lvl="1">
              <a:defRPr/>
            </a:pPr>
            <a:r>
              <a:rPr lang="en-US" dirty="0"/>
              <a:t>Contractors should continue to submit adverse information reports as long as the employee has eligibility</a:t>
            </a:r>
          </a:p>
          <a:p>
            <a:pPr lvl="1">
              <a:defRPr/>
            </a:pPr>
            <a:r>
              <a:rPr lang="en-US" dirty="0"/>
              <a:t>Annual security refresher training is NOT required</a:t>
            </a:r>
          </a:p>
          <a:p>
            <a:pPr lvl="1">
              <a:buClr>
                <a:srgbClr val="0000CC"/>
              </a:buClr>
              <a:buFont typeface="Wingdings" pitchFamily="2" charset="2"/>
              <a:buChar char="§"/>
              <a:defRPr/>
            </a:pPr>
            <a:endParaRPr lang="en-US" sz="1400" dirty="0"/>
          </a:p>
        </p:txBody>
      </p:sp>
    </p:spTree>
    <p:extLst>
      <p:ext uri="{BB962C8B-B14F-4D97-AF65-F5344CB8AC3E}">
        <p14:creationId xmlns:p14="http://schemas.microsoft.com/office/powerpoint/2010/main" val="217363883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Break In Employment vs. Break In Access Cont.</a:t>
            </a:r>
            <a:endParaRPr lang="en-US" dirty="0"/>
          </a:p>
        </p:txBody>
      </p:sp>
      <p:sp>
        <p:nvSpPr>
          <p:cNvPr id="3" name="Content Placeholder 2"/>
          <p:cNvSpPr>
            <a:spLocks noGrp="1"/>
          </p:cNvSpPr>
          <p:nvPr>
            <p:ph idx="1"/>
          </p:nvPr>
        </p:nvSpPr>
        <p:spPr>
          <a:xfrm>
            <a:off x="911463" y="1354594"/>
            <a:ext cx="10356371" cy="3426579"/>
          </a:xfrm>
        </p:spPr>
        <p:txBody>
          <a:bodyPr/>
          <a:lstStyle/>
          <a:p>
            <a:pPr lvl="0">
              <a:defRPr/>
            </a:pPr>
            <a:r>
              <a:rPr lang="en-US" dirty="0" smtClean="0"/>
              <a:t>Break </a:t>
            </a:r>
            <a:r>
              <a:rPr lang="en-US" dirty="0"/>
              <a:t>in Access – When a cleared employee no longer has a requirement to access classified information but there is a reasonable expectation they will require access in the future</a:t>
            </a:r>
          </a:p>
          <a:p>
            <a:pPr lvl="1">
              <a:defRPr/>
            </a:pPr>
            <a:r>
              <a:rPr lang="en-US" dirty="0"/>
              <a:t>Debrief from access, maintain owning relationship until a separation action is necessary</a:t>
            </a:r>
          </a:p>
          <a:p>
            <a:pPr lvl="1">
              <a:defRPr/>
            </a:pPr>
            <a:r>
              <a:rPr lang="en-US" dirty="0"/>
              <a:t>Contractors should continue to submit adverse information reports as long as the employee has eligibility</a:t>
            </a:r>
          </a:p>
          <a:p>
            <a:pPr lvl="1">
              <a:defRPr/>
            </a:pPr>
            <a:r>
              <a:rPr lang="en-US" dirty="0"/>
              <a:t>Annual security refresher training is required</a:t>
            </a:r>
          </a:p>
          <a:p>
            <a:endParaRPr lang="en-US" dirty="0"/>
          </a:p>
        </p:txBody>
      </p:sp>
    </p:spTree>
    <p:extLst>
      <p:ext uri="{BB962C8B-B14F-4D97-AF65-F5344CB8AC3E}">
        <p14:creationId xmlns:p14="http://schemas.microsoft.com/office/powerpoint/2010/main" val="266811513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Information </a:t>
            </a:r>
            <a:endParaRPr lang="en-US" dirty="0"/>
          </a:p>
        </p:txBody>
      </p:sp>
      <p:grpSp>
        <p:nvGrpSpPr>
          <p:cNvPr id="15" name="Group 14"/>
          <p:cNvGrpSpPr/>
          <p:nvPr/>
        </p:nvGrpSpPr>
        <p:grpSpPr>
          <a:xfrm>
            <a:off x="1844238" y="1559859"/>
            <a:ext cx="8503525" cy="4535104"/>
            <a:chOff x="1083827" y="1559859"/>
            <a:chExt cx="8503525" cy="4535104"/>
          </a:xfrm>
        </p:grpSpPr>
        <p:sp>
          <p:nvSpPr>
            <p:cNvPr id="11" name="Content Placeholder 5"/>
            <p:cNvSpPr txBox="1">
              <a:spLocks/>
            </p:cNvSpPr>
            <p:nvPr/>
          </p:nvSpPr>
          <p:spPr bwMode="auto">
            <a:xfrm>
              <a:off x="1083827" y="1559859"/>
              <a:ext cx="2743200" cy="4535104"/>
            </a:xfrm>
            <a:prstGeom prst="rect">
              <a:avLst/>
            </a:prstGeom>
            <a:ln w="9525" cap="flat" cmpd="sng" algn="ctr">
              <a:solidFill>
                <a:schemeClr val="dk1">
                  <a:shade val="95000"/>
                  <a:satMod val="105000"/>
                </a:schemeClr>
              </a:solidFill>
              <a:prstDash val="solid"/>
              <a:miter lim="800000"/>
              <a:headEnd/>
              <a:tailEnd/>
            </a:ln>
          </p:spPr>
          <p:style>
            <a:lnRef idx="1">
              <a:schemeClr val="dk1"/>
            </a:lnRef>
            <a:fillRef idx="2">
              <a:schemeClr val="dk1"/>
            </a:fillRef>
            <a:effectRef idx="1">
              <a:schemeClr val="dk1"/>
            </a:effectRef>
            <a:fontRef idx="minor">
              <a:schemeClr val="dk1"/>
            </a:fontRef>
          </p:style>
          <p:txBody>
            <a:bodyPr vert="horz" wrap="square" lIns="0" tIns="0" rIns="0" bIns="0" numCol="1" rtlCol="0" anchor="t" anchorCtr="0" compatLnSpc="1">
              <a:prstTxWarp prst="textNoShape">
                <a:avLst/>
              </a:prstTxWarp>
              <a:normAutofit/>
            </a:bodyPr>
            <a:lstStyle>
              <a:lvl1pPr marL="296281" indent="-296281" algn="l" defTabSz="1183010" rtl="0" eaLnBrk="1" fontAlgn="base" hangingPunct="1">
                <a:spcBef>
                  <a:spcPts val="800"/>
                </a:spcBef>
                <a:spcAft>
                  <a:spcPct val="0"/>
                </a:spcAft>
                <a:buSzPct val="100000"/>
                <a:buChar char="•"/>
                <a:defRPr sz="2400" b="1">
                  <a:solidFill>
                    <a:schemeClr val="dk1"/>
                  </a:solidFill>
                  <a:effectLst/>
                  <a:latin typeface="+mn-lt"/>
                  <a:ea typeface="+mn-ea"/>
                  <a:cs typeface="+mn-cs"/>
                </a:defRPr>
              </a:lvl1pPr>
              <a:lvl2pPr marL="681447" indent="-372468" algn="l" defTabSz="1183010" rtl="0" eaLnBrk="1" fontAlgn="base" hangingPunct="1">
                <a:spcBef>
                  <a:spcPts val="800"/>
                </a:spcBef>
                <a:spcAft>
                  <a:spcPct val="0"/>
                </a:spcAft>
                <a:buSzPct val="100000"/>
                <a:buChar char="–"/>
                <a:defRPr sz="2000" b="1">
                  <a:solidFill>
                    <a:schemeClr val="dk1"/>
                  </a:solidFill>
                  <a:effectLst/>
                  <a:latin typeface="+mn-lt"/>
                  <a:ea typeface="+mn-ea"/>
                  <a:cs typeface="+mn-cs"/>
                </a:defRPr>
              </a:lvl2pPr>
              <a:lvl3pPr marL="992544" indent="-311096" algn="l" defTabSz="1183010" rtl="0" eaLnBrk="1" fontAlgn="base" hangingPunct="1">
                <a:spcBef>
                  <a:spcPts val="800"/>
                </a:spcBef>
                <a:spcAft>
                  <a:spcPct val="0"/>
                </a:spcAft>
                <a:buSzPct val="80000"/>
                <a:buChar char="•"/>
                <a:defRPr sz="2000" b="1">
                  <a:solidFill>
                    <a:schemeClr val="dk1"/>
                  </a:solidFill>
                  <a:effectLst/>
                  <a:latin typeface="+mn-lt"/>
                  <a:ea typeface="+mn-ea"/>
                  <a:cs typeface="+mn-cs"/>
                </a:defRPr>
              </a:lvl3pPr>
              <a:lvl4pPr marL="1218987" indent="-226444" algn="l" defTabSz="1183010" rtl="0" eaLnBrk="1" fontAlgn="base" hangingPunct="1">
                <a:spcBef>
                  <a:spcPct val="20000"/>
                </a:spcBef>
                <a:spcAft>
                  <a:spcPct val="0"/>
                </a:spcAft>
                <a:buSzPct val="80000"/>
                <a:buFont typeface="Arial" pitchFamily="34" charset="0"/>
                <a:buChar char="–"/>
                <a:defRPr sz="2000" b="1">
                  <a:solidFill>
                    <a:schemeClr val="dk1"/>
                  </a:solidFill>
                  <a:effectLst/>
                  <a:latin typeface="+mn-lt"/>
                  <a:ea typeface="+mn-ea"/>
                  <a:cs typeface="+mn-cs"/>
                </a:defRPr>
              </a:lvl4pPr>
              <a:lvl5pPr marL="1527966" indent="-237025" algn="l" defTabSz="1183010" rtl="0" eaLnBrk="1" fontAlgn="base" hangingPunct="1">
                <a:spcBef>
                  <a:spcPct val="20000"/>
                </a:spcBef>
                <a:spcAft>
                  <a:spcPct val="0"/>
                </a:spcAft>
                <a:buSzPct val="80000"/>
                <a:buFont typeface="Arial" pitchFamily="34" charset="0"/>
                <a:buChar char="•"/>
                <a:defRPr sz="2000" b="1">
                  <a:solidFill>
                    <a:schemeClr val="dk1"/>
                  </a:solidFill>
                  <a:effectLst/>
                  <a:latin typeface="+mn-lt"/>
                  <a:ea typeface="+mn-ea"/>
                  <a:cs typeface="+mn-cs"/>
                </a:defRPr>
              </a:lvl5pPr>
              <a:lvl6pPr marL="3267561" indent="-296281" algn="l" defTabSz="1183010" rtl="0" eaLnBrk="1" fontAlgn="base" hangingPunct="1">
                <a:spcBef>
                  <a:spcPct val="20000"/>
                </a:spcBef>
                <a:spcAft>
                  <a:spcPct val="0"/>
                </a:spcAft>
                <a:buChar char="»"/>
                <a:defRPr sz="2700" b="1">
                  <a:solidFill>
                    <a:schemeClr val="dk1"/>
                  </a:solidFill>
                  <a:effectLst>
                    <a:outerShdw blurRad="38100" dist="38100" dir="2700000" algn="tl">
                      <a:srgbClr val="000000"/>
                    </a:outerShdw>
                  </a:effectLst>
                  <a:latin typeface="+mn-lt"/>
                  <a:ea typeface="+mn-ea"/>
                  <a:cs typeface="+mn-cs"/>
                </a:defRPr>
              </a:lvl6pPr>
              <a:lvl7pPr marL="3877055" indent="-296281" algn="l" defTabSz="1183010" rtl="0" eaLnBrk="1" fontAlgn="base" hangingPunct="1">
                <a:spcBef>
                  <a:spcPct val="20000"/>
                </a:spcBef>
                <a:spcAft>
                  <a:spcPct val="0"/>
                </a:spcAft>
                <a:buChar char="»"/>
                <a:defRPr sz="2700" b="1">
                  <a:solidFill>
                    <a:schemeClr val="dk1"/>
                  </a:solidFill>
                  <a:effectLst>
                    <a:outerShdw blurRad="38100" dist="38100" dir="2700000" algn="tl">
                      <a:srgbClr val="000000"/>
                    </a:outerShdw>
                  </a:effectLst>
                  <a:latin typeface="+mn-lt"/>
                  <a:ea typeface="+mn-ea"/>
                  <a:cs typeface="+mn-cs"/>
                </a:defRPr>
              </a:lvl7pPr>
              <a:lvl8pPr marL="4486548" indent="-296281" algn="l" defTabSz="1183010" rtl="0" eaLnBrk="1" fontAlgn="base" hangingPunct="1">
                <a:spcBef>
                  <a:spcPct val="20000"/>
                </a:spcBef>
                <a:spcAft>
                  <a:spcPct val="0"/>
                </a:spcAft>
                <a:buChar char="»"/>
                <a:defRPr sz="2700" b="1">
                  <a:solidFill>
                    <a:schemeClr val="dk1"/>
                  </a:solidFill>
                  <a:effectLst>
                    <a:outerShdw blurRad="38100" dist="38100" dir="2700000" algn="tl">
                      <a:srgbClr val="000000"/>
                    </a:outerShdw>
                  </a:effectLst>
                  <a:latin typeface="+mn-lt"/>
                  <a:ea typeface="+mn-ea"/>
                  <a:cs typeface="+mn-cs"/>
                </a:defRPr>
              </a:lvl8pPr>
              <a:lvl9pPr marL="5096041" indent="-296281" algn="l" defTabSz="1183010" rtl="0" eaLnBrk="1" fontAlgn="base" hangingPunct="1">
                <a:spcBef>
                  <a:spcPct val="20000"/>
                </a:spcBef>
                <a:spcAft>
                  <a:spcPct val="0"/>
                </a:spcAft>
                <a:buChar char="»"/>
                <a:defRPr sz="2700" b="1">
                  <a:solidFill>
                    <a:schemeClr val="dk1"/>
                  </a:solidFill>
                  <a:effectLst>
                    <a:outerShdw blurRad="38100" dist="38100" dir="2700000" algn="tl">
                      <a:srgbClr val="000000"/>
                    </a:outerShdw>
                  </a:effectLst>
                  <a:latin typeface="+mn-lt"/>
                  <a:ea typeface="+mn-ea"/>
                  <a:cs typeface="+mn-cs"/>
                </a:defRPr>
              </a:lvl9pPr>
            </a:lstStyle>
            <a:p>
              <a:pPr marL="0" indent="0" fontAlgn="auto">
                <a:spcAft>
                  <a:spcPts val="0"/>
                </a:spcAft>
                <a:buFont typeface="Arial" pitchFamily="34" charset="0"/>
                <a:buNone/>
                <a:defRPr/>
              </a:pPr>
              <a:r>
                <a:rPr lang="en-US" sz="1600" u="sng" kern="0" dirty="0" smtClean="0"/>
                <a:t>DMDC Contact Center</a:t>
              </a:r>
              <a:r>
                <a:rPr lang="en-US" sz="1600" kern="0" dirty="0" smtClean="0"/>
                <a:t>:  </a:t>
              </a:r>
            </a:p>
            <a:p>
              <a:pPr fontAlgn="auto">
                <a:spcAft>
                  <a:spcPts val="0"/>
                </a:spcAft>
                <a:buFont typeface="Arial" pitchFamily="34" charset="0"/>
                <a:buChar char="•"/>
                <a:defRPr/>
              </a:pPr>
              <a:r>
                <a:rPr lang="en-US" sz="1400" dirty="0"/>
                <a:t>8:00 am – 8:00 pm ET, M-F</a:t>
              </a:r>
              <a:endParaRPr lang="en-US" sz="1400" kern="0" dirty="0"/>
            </a:p>
            <a:p>
              <a:pPr fontAlgn="auto">
                <a:spcAft>
                  <a:spcPts val="0"/>
                </a:spcAft>
                <a:buFont typeface="Arial" pitchFamily="34" charset="0"/>
                <a:buChar char="•"/>
                <a:defRPr/>
              </a:pPr>
              <a:r>
                <a:rPr lang="en-US" sz="1400" kern="0" dirty="0" smtClean="0"/>
                <a:t>Contact Information</a:t>
              </a:r>
            </a:p>
            <a:p>
              <a:pPr lvl="1" fontAlgn="auto">
                <a:spcAft>
                  <a:spcPts val="0"/>
                </a:spcAft>
                <a:buFont typeface="Arial" pitchFamily="34" charset="0"/>
                <a:buChar char="–"/>
                <a:defRPr/>
              </a:pPr>
              <a:r>
                <a:rPr lang="en-US" sz="1100" kern="0" dirty="0" smtClean="0"/>
                <a:t>1-800-467-5526</a:t>
              </a:r>
            </a:p>
            <a:p>
              <a:pPr lvl="1" fontAlgn="auto">
                <a:spcAft>
                  <a:spcPts val="0"/>
                </a:spcAft>
                <a:buFont typeface="Arial" pitchFamily="34" charset="0"/>
                <a:buChar char="–"/>
                <a:defRPr/>
              </a:pPr>
              <a:r>
                <a:rPr lang="en-US" sz="1100" kern="0" dirty="0" smtClean="0">
                  <a:hlinkClick r:id="rId2"/>
                </a:rPr>
                <a:t>dodhra.knox.dmdc.mbx.contact-center@mail.mil</a:t>
              </a:r>
              <a:r>
                <a:rPr lang="en-US" sz="1100" kern="0" dirty="0" smtClean="0"/>
                <a:t>   </a:t>
              </a:r>
            </a:p>
            <a:p>
              <a:pPr lvl="1" fontAlgn="auto">
                <a:spcAft>
                  <a:spcPts val="0"/>
                </a:spcAft>
                <a:buFont typeface="Arial" pitchFamily="34" charset="0"/>
                <a:buChar char="–"/>
                <a:defRPr/>
              </a:pPr>
              <a:r>
                <a:rPr lang="en-US" sz="1100" kern="0" dirty="0" smtClean="0">
                  <a:hlinkClick r:id="rId3"/>
                </a:rPr>
                <a:t>dmdc.swft@mail.mil</a:t>
              </a:r>
              <a:r>
                <a:rPr lang="en-US" sz="1100" kern="0" dirty="0" smtClean="0"/>
                <a:t> </a:t>
              </a:r>
            </a:p>
            <a:p>
              <a:pPr fontAlgn="auto">
                <a:spcAft>
                  <a:spcPts val="0"/>
                </a:spcAft>
                <a:buFont typeface="Arial" pitchFamily="34" charset="0"/>
                <a:buChar char="•"/>
                <a:defRPr/>
              </a:pPr>
              <a:r>
                <a:rPr lang="en-US" sz="1400" kern="0" dirty="0" smtClean="0"/>
                <a:t>Menu Options: </a:t>
              </a:r>
            </a:p>
            <a:p>
              <a:pPr marL="400050" lvl="1" indent="0" fontAlgn="auto">
                <a:spcAft>
                  <a:spcPts val="0"/>
                </a:spcAft>
                <a:buFont typeface="Arial" pitchFamily="34" charset="0"/>
                <a:buNone/>
                <a:defRPr/>
              </a:pPr>
              <a:r>
                <a:rPr lang="en-US" sz="1100" kern="0" dirty="0" smtClean="0"/>
                <a:t>1 – JPAS</a:t>
              </a:r>
            </a:p>
            <a:p>
              <a:pPr marL="400050" lvl="1" indent="0" fontAlgn="auto">
                <a:spcAft>
                  <a:spcPts val="0"/>
                </a:spcAft>
                <a:buFont typeface="Arial" pitchFamily="34" charset="0"/>
                <a:buNone/>
                <a:defRPr/>
              </a:pPr>
              <a:r>
                <a:rPr lang="en-US" sz="1100" kern="0" dirty="0" smtClean="0"/>
                <a:t>2 – e-QIP (Non-Industry)</a:t>
              </a:r>
            </a:p>
            <a:p>
              <a:pPr marL="400050" lvl="1" indent="0" fontAlgn="auto">
                <a:spcAft>
                  <a:spcPts val="0"/>
                </a:spcAft>
                <a:buFont typeface="Arial" pitchFamily="34" charset="0"/>
                <a:buNone/>
                <a:defRPr/>
              </a:pPr>
              <a:r>
                <a:rPr lang="en-US" sz="1100" kern="0" dirty="0" smtClean="0"/>
                <a:t>3 – SWFT</a:t>
              </a:r>
            </a:p>
            <a:p>
              <a:pPr marL="400050" lvl="1" indent="0" fontAlgn="auto">
                <a:spcAft>
                  <a:spcPts val="0"/>
                </a:spcAft>
                <a:buFont typeface="Arial" pitchFamily="34" charset="0"/>
                <a:buNone/>
                <a:defRPr/>
              </a:pPr>
              <a:r>
                <a:rPr lang="en-US" sz="1100" kern="0" dirty="0" smtClean="0"/>
                <a:t>4 – DCII</a:t>
              </a:r>
            </a:p>
            <a:p>
              <a:pPr marL="400050" lvl="1" indent="0" fontAlgn="auto">
                <a:spcAft>
                  <a:spcPts val="0"/>
                </a:spcAft>
                <a:buFont typeface="Arial" pitchFamily="34" charset="0"/>
                <a:buNone/>
                <a:defRPr/>
              </a:pPr>
              <a:r>
                <a:rPr lang="en-US" sz="1100" kern="0" dirty="0" smtClean="0"/>
                <a:t>5 – Personnel Security Inquiry </a:t>
              </a:r>
            </a:p>
            <a:p>
              <a:pPr marL="631825" lvl="1" indent="-231775" fontAlgn="auto">
                <a:spcAft>
                  <a:spcPts val="0"/>
                </a:spcAft>
                <a:buFont typeface="Arial" pitchFamily="34" charset="0"/>
                <a:buNone/>
                <a:defRPr/>
              </a:pPr>
              <a:r>
                <a:rPr lang="en-US" sz="1100" kern="0" dirty="0" smtClean="0"/>
                <a:t>6 – General Inquiry / Contact Center Information </a:t>
              </a:r>
              <a:br>
                <a:rPr lang="en-US" sz="1100" kern="0" dirty="0" smtClean="0"/>
              </a:br>
              <a:endParaRPr lang="en-US" sz="1100" kern="0" dirty="0" smtClean="0"/>
            </a:p>
            <a:p>
              <a:pPr fontAlgn="auto">
                <a:spcAft>
                  <a:spcPts val="0"/>
                </a:spcAft>
                <a:buFont typeface="Arial" pitchFamily="34" charset="0"/>
                <a:buChar char="•"/>
                <a:defRPr/>
              </a:pPr>
              <a:endParaRPr lang="en-US" sz="1400" kern="0" dirty="0"/>
            </a:p>
          </p:txBody>
        </p:sp>
        <p:sp>
          <p:nvSpPr>
            <p:cNvPr id="12" name="Content Placeholder 5"/>
            <p:cNvSpPr txBox="1">
              <a:spLocks/>
            </p:cNvSpPr>
            <p:nvPr/>
          </p:nvSpPr>
          <p:spPr>
            <a:xfrm>
              <a:off x="3948775" y="1559859"/>
              <a:ext cx="2743200" cy="4526241"/>
            </a:xfrm>
            <a:prstGeom prst="rect">
              <a:avLst/>
            </a:prstGeom>
          </p:spPr>
          <p:style>
            <a:lnRef idx="1">
              <a:schemeClr val="dk1"/>
            </a:lnRef>
            <a:fillRef idx="2">
              <a:schemeClr val="dk1"/>
            </a:fillRef>
            <a:effectRef idx="1">
              <a:schemeClr val="dk1"/>
            </a:effectRef>
            <a:fontRef idx="minor">
              <a:schemeClr val="dk1"/>
            </a:fontRef>
          </p:style>
          <p:txBody>
            <a:bodyPr>
              <a:normAutofit fontScale="92500" lnSpcReduction="10000"/>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fontAlgn="auto">
                <a:spcAft>
                  <a:spcPts val="0"/>
                </a:spcAft>
                <a:buFont typeface="Arial" pitchFamily="34" charset="0"/>
                <a:buNone/>
                <a:defRPr/>
              </a:pPr>
              <a:r>
                <a:rPr lang="en-US" sz="1600" b="1" u="sng" dirty="0" smtClean="0"/>
                <a:t>DSS Knowledge Center</a:t>
              </a:r>
              <a:r>
                <a:rPr lang="en-US" sz="1600" b="1" dirty="0" smtClean="0"/>
                <a:t>:</a:t>
              </a:r>
              <a:r>
                <a:rPr lang="en-US" sz="1600" dirty="0" smtClean="0"/>
                <a:t>  </a:t>
              </a:r>
            </a:p>
            <a:p>
              <a:pPr fontAlgn="auto">
                <a:spcAft>
                  <a:spcPts val="0"/>
                </a:spcAft>
                <a:defRPr/>
              </a:pPr>
              <a:r>
                <a:rPr lang="en-US" sz="1400" b="1" dirty="0" smtClean="0"/>
                <a:t>Contact </a:t>
              </a:r>
              <a:r>
                <a:rPr lang="en-US" sz="1400" b="1" dirty="0"/>
                <a:t>I</a:t>
              </a:r>
              <a:r>
                <a:rPr lang="en-US" sz="1400" b="1" dirty="0" smtClean="0"/>
                <a:t>nformation</a:t>
              </a:r>
              <a:endParaRPr lang="en-US" sz="1400" dirty="0"/>
            </a:p>
            <a:p>
              <a:pPr lvl="1" fontAlgn="auto">
                <a:spcAft>
                  <a:spcPts val="0"/>
                </a:spcAft>
                <a:defRPr/>
              </a:pPr>
              <a:r>
                <a:rPr lang="en-US" sz="1100" dirty="0"/>
                <a:t>1-888-282-7682</a:t>
              </a:r>
            </a:p>
            <a:p>
              <a:pPr lvl="1" fontAlgn="auto">
                <a:spcAft>
                  <a:spcPts val="0"/>
                </a:spcAft>
                <a:defRPr/>
              </a:pPr>
              <a:r>
                <a:rPr lang="en-US" sz="1100" dirty="0" smtClean="0">
                  <a:hlinkClick r:id="rId4"/>
                </a:rPr>
                <a:t>call.center@dsshelp.org</a:t>
              </a:r>
              <a:r>
                <a:rPr lang="en-US" sz="1100" dirty="0" smtClean="0"/>
                <a:t> </a:t>
              </a:r>
            </a:p>
            <a:p>
              <a:pPr lvl="1" fontAlgn="auto">
                <a:spcAft>
                  <a:spcPts val="0"/>
                </a:spcAft>
                <a:defRPr/>
              </a:pPr>
              <a:endParaRPr lang="en-US" sz="1100" dirty="0"/>
            </a:p>
            <a:p>
              <a:pPr fontAlgn="auto">
                <a:spcAft>
                  <a:spcPts val="0"/>
                </a:spcAft>
                <a:defRPr/>
              </a:pPr>
              <a:r>
                <a:rPr lang="en-US" sz="1400" b="1" dirty="0" smtClean="0"/>
                <a:t>Menu </a:t>
              </a:r>
              <a:r>
                <a:rPr lang="en-US" sz="1400" b="1" dirty="0"/>
                <a:t>Options:</a:t>
              </a:r>
              <a:endParaRPr lang="en-US" sz="1400" dirty="0"/>
            </a:p>
            <a:p>
              <a:pPr marL="631825" lvl="1" indent="-231775">
                <a:buNone/>
                <a:defRPr/>
              </a:pPr>
              <a:r>
                <a:rPr lang="en-US" sz="1100" dirty="0"/>
                <a:t>1 - </a:t>
              </a:r>
              <a:r>
                <a:rPr lang="en-US" sz="1100" b="1" dirty="0"/>
                <a:t>Account Lockouts and Passwords- </a:t>
              </a:r>
              <a:r>
                <a:rPr lang="en-US" sz="1100" dirty="0" smtClean="0"/>
                <a:t>8:00AM </a:t>
              </a:r>
              <a:r>
                <a:rPr lang="en-US" sz="1100" dirty="0"/>
                <a:t>to 6:00PM </a:t>
              </a:r>
              <a:r>
                <a:rPr lang="en-US" sz="1100" dirty="0" smtClean="0"/>
                <a:t>ET</a:t>
              </a:r>
              <a:endParaRPr lang="en-US" sz="1100" dirty="0"/>
            </a:p>
            <a:p>
              <a:pPr marL="631825" lvl="1" indent="-231775">
                <a:buNone/>
                <a:defRPr/>
              </a:pPr>
              <a:r>
                <a:rPr lang="en-US" sz="1100" dirty="0"/>
                <a:t>2 - </a:t>
              </a:r>
              <a:r>
                <a:rPr lang="en-US" sz="1100" b="1" dirty="0"/>
                <a:t>Personnel Security Inquiries to include e-QIP </a:t>
              </a:r>
              <a:r>
                <a:rPr lang="en-US" sz="1100" dirty="0"/>
                <a:t>- </a:t>
              </a:r>
              <a:r>
                <a:rPr lang="en-US" sz="1100" dirty="0" smtClean="0"/>
                <a:t>8:00AM </a:t>
              </a:r>
              <a:r>
                <a:rPr lang="en-US" sz="1100" dirty="0"/>
                <a:t>to 5:00PM </a:t>
              </a:r>
              <a:r>
                <a:rPr lang="en-US" sz="1100" dirty="0" smtClean="0"/>
                <a:t>ET</a:t>
              </a:r>
              <a:endParaRPr lang="en-US" sz="1100" dirty="0"/>
            </a:p>
            <a:p>
              <a:pPr marL="631825" lvl="1" indent="-231775">
                <a:buNone/>
                <a:defRPr/>
              </a:pPr>
              <a:r>
                <a:rPr lang="en-US" sz="1100" dirty="0"/>
                <a:t>3 - </a:t>
              </a:r>
              <a:r>
                <a:rPr lang="en-US" sz="1100" b="1" dirty="0"/>
                <a:t>Facility Clearance Inquiries </a:t>
              </a:r>
              <a:r>
                <a:rPr lang="en-US" sz="1100" dirty="0"/>
                <a:t>- </a:t>
              </a:r>
              <a:r>
                <a:rPr lang="en-US" sz="1100" dirty="0" smtClean="0"/>
                <a:t>8:00AM </a:t>
              </a:r>
              <a:r>
                <a:rPr lang="en-US" sz="1100" dirty="0"/>
                <a:t>to 5:00PM </a:t>
              </a:r>
              <a:r>
                <a:rPr lang="en-US" sz="1100" dirty="0" smtClean="0"/>
                <a:t>ET</a:t>
              </a:r>
              <a:endParaRPr lang="en-US" sz="1100" dirty="0"/>
            </a:p>
            <a:p>
              <a:pPr marL="631825" lvl="1" indent="-231775">
                <a:buNone/>
                <a:defRPr/>
              </a:pPr>
              <a:r>
                <a:rPr lang="en-US" sz="1100" dirty="0"/>
                <a:t>4 - </a:t>
              </a:r>
              <a:r>
                <a:rPr lang="en-US" sz="1100" b="1" dirty="0"/>
                <a:t>OBMS </a:t>
              </a:r>
            </a:p>
            <a:p>
              <a:pPr marL="631825" lvl="1" indent="-231775">
                <a:buNone/>
                <a:defRPr/>
              </a:pPr>
              <a:r>
                <a:rPr lang="en-US" sz="1100" dirty="0"/>
                <a:t>5 - </a:t>
              </a:r>
              <a:r>
                <a:rPr lang="en-US" sz="1100" b="1" dirty="0"/>
                <a:t>STEPP/CDSE </a:t>
              </a:r>
              <a:r>
                <a:rPr lang="en-US" sz="1100" dirty="0"/>
                <a:t>- </a:t>
              </a:r>
              <a:r>
                <a:rPr lang="en-US" sz="1100" dirty="0" smtClean="0"/>
                <a:t>8:00AM </a:t>
              </a:r>
              <a:r>
                <a:rPr lang="en-US" sz="1100" dirty="0"/>
                <a:t>- 4:00PM </a:t>
              </a:r>
              <a:r>
                <a:rPr lang="en-US" sz="1100" dirty="0" smtClean="0"/>
                <a:t>ET</a:t>
              </a:r>
              <a:endParaRPr lang="en-US" sz="1100" dirty="0"/>
            </a:p>
            <a:p>
              <a:pPr marL="631825" lvl="1" indent="-231775">
                <a:buNone/>
                <a:defRPr/>
              </a:pPr>
              <a:r>
                <a:rPr lang="en-US" sz="1100" dirty="0"/>
                <a:t>6 - </a:t>
              </a:r>
              <a:r>
                <a:rPr lang="en-US" sz="1100" b="1" dirty="0"/>
                <a:t>Industrial Policy International </a:t>
              </a:r>
              <a:r>
                <a:rPr lang="en-US" sz="1100" dirty="0"/>
                <a:t>- A</a:t>
              </a:r>
              <a:r>
                <a:rPr lang="en-US" sz="1100" dirty="0" smtClean="0"/>
                <a:t>fter </a:t>
              </a:r>
              <a:r>
                <a:rPr lang="en-US" sz="1100" dirty="0"/>
                <a:t>hours information regarding NISP Policy and International issues: </a:t>
              </a:r>
              <a:r>
                <a:rPr lang="en-US" sz="1100" dirty="0">
                  <a:hlinkClick r:id="rId5"/>
                </a:rPr>
                <a:t>http://</a:t>
              </a:r>
              <a:r>
                <a:rPr lang="en-US" sz="1100" dirty="0" smtClean="0">
                  <a:hlinkClick r:id="rId5"/>
                </a:rPr>
                <a:t>www.dss.mil/isp/policy_programs.html</a:t>
              </a:r>
              <a:r>
                <a:rPr lang="en-US" sz="1100" dirty="0" smtClean="0"/>
                <a:t> </a:t>
              </a:r>
              <a:endParaRPr lang="en-US" sz="1100" dirty="0"/>
            </a:p>
            <a:p>
              <a:pPr marL="631825" lvl="1" indent="-231775">
                <a:buNone/>
                <a:defRPr/>
              </a:pPr>
              <a:r>
                <a:rPr lang="en-US" sz="1100" dirty="0"/>
                <a:t>7 - </a:t>
              </a:r>
              <a:r>
                <a:rPr lang="en-US" sz="1100" b="1" dirty="0"/>
                <a:t>Industrial Policy </a:t>
              </a:r>
              <a:r>
                <a:rPr lang="en-US" sz="1100" dirty="0" smtClean="0"/>
                <a:t>–After hours </a:t>
              </a:r>
              <a:r>
                <a:rPr lang="en-US" sz="1100" dirty="0"/>
                <a:t>information regarding NISP Policy and International issues: </a:t>
              </a:r>
              <a:r>
                <a:rPr lang="en-US" sz="1100" dirty="0">
                  <a:hlinkClick r:id="rId5"/>
                </a:rPr>
                <a:t>http://</a:t>
              </a:r>
              <a:r>
                <a:rPr lang="en-US" sz="1100" dirty="0" smtClean="0">
                  <a:hlinkClick r:id="rId5"/>
                </a:rPr>
                <a:t>www.dss.mil/isp/policy_programs.html</a:t>
              </a:r>
              <a:r>
                <a:rPr lang="en-US" sz="1100" dirty="0" smtClean="0"/>
                <a:t> </a:t>
              </a:r>
            </a:p>
          </p:txBody>
        </p:sp>
        <p:sp>
          <p:nvSpPr>
            <p:cNvPr id="13" name="Content Placeholder 5"/>
            <p:cNvSpPr txBox="1">
              <a:spLocks/>
            </p:cNvSpPr>
            <p:nvPr/>
          </p:nvSpPr>
          <p:spPr>
            <a:xfrm>
              <a:off x="6813723" y="1559859"/>
              <a:ext cx="2743200" cy="1752600"/>
            </a:xfrm>
            <a:prstGeom prst="rect">
              <a:avLst/>
            </a:prstGeom>
          </p:spPr>
          <p:style>
            <a:lnRef idx="1">
              <a:schemeClr val="dk1"/>
            </a:lnRef>
            <a:fillRef idx="2">
              <a:schemeClr val="dk1"/>
            </a:fillRef>
            <a:effectRef idx="1">
              <a:schemeClr val="dk1"/>
            </a:effectRef>
            <a:fontRef idx="minor">
              <a:schemeClr val="dk1"/>
            </a:fontRef>
          </p:style>
          <p:txBody>
            <a:bodyPr>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fontAlgn="auto">
                <a:spcAft>
                  <a:spcPts val="0"/>
                </a:spcAft>
                <a:buNone/>
                <a:defRPr/>
              </a:pPr>
              <a:r>
                <a:rPr lang="en-US" sz="1600" b="1" u="sng" dirty="0" err="1" smtClean="0"/>
                <a:t>DoD</a:t>
              </a:r>
              <a:r>
                <a:rPr lang="en-US" sz="1600" b="1" u="sng" dirty="0" smtClean="0"/>
                <a:t> CAF Call Center</a:t>
              </a:r>
              <a:r>
                <a:rPr lang="en-US" sz="1600" b="1" dirty="0" smtClean="0"/>
                <a:t>:</a:t>
              </a:r>
              <a:r>
                <a:rPr lang="en-US" sz="1600" dirty="0" smtClean="0"/>
                <a:t>  </a:t>
              </a:r>
              <a:endParaRPr lang="en-US" sz="1600" dirty="0"/>
            </a:p>
            <a:p>
              <a:pPr fontAlgn="auto">
                <a:spcAft>
                  <a:spcPts val="0"/>
                </a:spcAft>
                <a:defRPr/>
              </a:pPr>
              <a:r>
                <a:rPr lang="en-US" sz="1400" b="1" dirty="0"/>
                <a:t>Contact Information</a:t>
              </a:r>
            </a:p>
            <a:p>
              <a:pPr lvl="1" fontAlgn="auto">
                <a:spcAft>
                  <a:spcPts val="0"/>
                </a:spcAft>
                <a:defRPr/>
              </a:pPr>
              <a:r>
                <a:rPr lang="en-US" sz="1100" dirty="0" smtClean="0"/>
                <a:t>301-833-3850</a:t>
              </a:r>
              <a:endParaRPr lang="en-US" sz="1100" dirty="0"/>
            </a:p>
            <a:p>
              <a:pPr marL="976313" lvl="2" indent="-120650" fontAlgn="auto">
                <a:spcAft>
                  <a:spcPts val="0"/>
                </a:spcAft>
                <a:buFont typeface="Wingdings" panose="05000000000000000000" pitchFamily="2" charset="2"/>
                <a:buChar char="§"/>
                <a:defRPr/>
              </a:pPr>
              <a:r>
                <a:rPr lang="en-US" sz="1000" dirty="0" smtClean="0"/>
                <a:t>SSOs and FSOs ONLY</a:t>
              </a:r>
            </a:p>
            <a:p>
              <a:pPr marL="976313" lvl="2" indent="-120650" fontAlgn="auto">
                <a:spcAft>
                  <a:spcPts val="0"/>
                </a:spcAft>
                <a:buFont typeface="Wingdings" panose="05000000000000000000" pitchFamily="2" charset="2"/>
                <a:buChar char="§"/>
                <a:defRPr/>
              </a:pPr>
              <a:endParaRPr lang="en-US" sz="1000" dirty="0"/>
            </a:p>
            <a:p>
              <a:pPr fontAlgn="auto">
                <a:spcAft>
                  <a:spcPts val="0"/>
                </a:spcAft>
                <a:defRPr/>
              </a:pPr>
              <a:r>
                <a:rPr lang="en-US" sz="1400" b="1" dirty="0"/>
                <a:t>Menu Options: </a:t>
              </a:r>
              <a:endParaRPr lang="en-US" sz="1400" dirty="0"/>
            </a:p>
            <a:p>
              <a:pPr marL="400050" lvl="1" indent="0" fontAlgn="auto">
                <a:spcAft>
                  <a:spcPts val="0"/>
                </a:spcAft>
                <a:buNone/>
                <a:defRPr/>
              </a:pPr>
              <a:r>
                <a:rPr lang="en-US" sz="1100" dirty="0" smtClean="0"/>
                <a:t>5 </a:t>
              </a:r>
              <a:r>
                <a:rPr lang="en-US" sz="1100" dirty="0"/>
                <a:t>– </a:t>
              </a:r>
              <a:r>
                <a:rPr lang="en-US" sz="1100" dirty="0" smtClean="0"/>
                <a:t>Industry </a:t>
              </a:r>
              <a:endParaRPr lang="en-US" sz="1100" dirty="0"/>
            </a:p>
            <a:p>
              <a:pPr fontAlgn="auto">
                <a:spcAft>
                  <a:spcPts val="0"/>
                </a:spcAft>
                <a:defRPr/>
              </a:pPr>
              <a:endParaRPr lang="en-US" sz="1400" dirty="0" smtClean="0"/>
            </a:p>
            <a:p>
              <a:pPr fontAlgn="auto">
                <a:spcAft>
                  <a:spcPts val="0"/>
                </a:spcAft>
                <a:defRPr/>
              </a:pPr>
              <a:endParaRPr lang="en-US" sz="1400" dirty="0"/>
            </a:p>
          </p:txBody>
        </p:sp>
        <p:sp>
          <p:nvSpPr>
            <p:cNvPr id="14" name="Content Placeholder 5"/>
            <p:cNvSpPr txBox="1">
              <a:spLocks/>
            </p:cNvSpPr>
            <p:nvPr/>
          </p:nvSpPr>
          <p:spPr>
            <a:xfrm>
              <a:off x="6844152" y="3414015"/>
              <a:ext cx="2743200" cy="1752600"/>
            </a:xfrm>
            <a:prstGeom prst="rect">
              <a:avLst/>
            </a:prstGeom>
          </p:spPr>
          <p:style>
            <a:lnRef idx="1">
              <a:schemeClr val="dk1"/>
            </a:lnRef>
            <a:fillRef idx="2">
              <a:schemeClr val="dk1"/>
            </a:fillRef>
            <a:effectRef idx="1">
              <a:schemeClr val="dk1"/>
            </a:effectRef>
            <a:fontRef idx="minor">
              <a:schemeClr val="dk1"/>
            </a:fontRef>
          </p:style>
          <p:txBody>
            <a:bodyPr>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fontAlgn="auto">
                <a:spcAft>
                  <a:spcPts val="0"/>
                </a:spcAft>
                <a:buNone/>
                <a:defRPr/>
              </a:pPr>
              <a:r>
                <a:rPr lang="en-US" sz="1600" b="1" u="sng" dirty="0" smtClean="0"/>
                <a:t>PSMO-I Customer Service</a:t>
              </a:r>
              <a:r>
                <a:rPr lang="en-US" sz="1600" b="1" dirty="0" smtClean="0"/>
                <a:t>:</a:t>
              </a:r>
            </a:p>
            <a:p>
              <a:pPr marL="0" indent="0" fontAlgn="auto">
                <a:spcAft>
                  <a:spcPts val="0"/>
                </a:spcAft>
                <a:buNone/>
                <a:defRPr/>
              </a:pPr>
              <a:r>
                <a:rPr lang="en-US" sz="1100" b="1" dirty="0" smtClean="0"/>
                <a:t>Email/Online received via mailbox at:</a:t>
              </a:r>
            </a:p>
            <a:p>
              <a:pPr marL="0" indent="0" fontAlgn="auto">
                <a:spcAft>
                  <a:spcPts val="0"/>
                </a:spcAft>
                <a:buNone/>
                <a:defRPr/>
              </a:pPr>
              <a:r>
                <a:rPr lang="en-US" sz="1100" dirty="0" smtClean="0">
                  <a:hlinkClick r:id="rId6"/>
                </a:rPr>
                <a:t>AskPSMO-I@dss.mil</a:t>
              </a:r>
              <a:r>
                <a:rPr lang="en-US" sz="1100" dirty="0" smtClean="0"/>
                <a:t>  </a:t>
              </a:r>
            </a:p>
            <a:p>
              <a:pPr marL="0" indent="0" fontAlgn="auto">
                <a:spcAft>
                  <a:spcPts val="0"/>
                </a:spcAft>
                <a:buNone/>
                <a:defRPr/>
              </a:pPr>
              <a:endParaRPr lang="en-US" sz="1100" dirty="0"/>
            </a:p>
            <a:p>
              <a:pPr fontAlgn="auto">
                <a:spcAft>
                  <a:spcPts val="0"/>
                </a:spcAft>
                <a:defRPr/>
              </a:pPr>
              <a:endParaRPr lang="en-US" sz="1400" dirty="0" smtClean="0"/>
            </a:p>
            <a:p>
              <a:pPr fontAlgn="auto">
                <a:spcAft>
                  <a:spcPts val="0"/>
                </a:spcAft>
                <a:defRPr/>
              </a:pPr>
              <a:endParaRPr lang="en-US" sz="1400" dirty="0"/>
            </a:p>
          </p:txBody>
        </p:sp>
      </p:grpSp>
    </p:spTree>
    <p:extLst>
      <p:ext uri="{BB962C8B-B14F-4D97-AF65-F5344CB8AC3E}">
        <p14:creationId xmlns:p14="http://schemas.microsoft.com/office/powerpoint/2010/main" val="25829970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Interim Determination Timelines</a:t>
            </a:r>
            <a:endParaRPr lang="en-US" dirty="0"/>
          </a:p>
        </p:txBody>
      </p:sp>
      <p:sp>
        <p:nvSpPr>
          <p:cNvPr id="3" name="Content Placeholder 2"/>
          <p:cNvSpPr>
            <a:spLocks noGrp="1"/>
          </p:cNvSpPr>
          <p:nvPr>
            <p:ph idx="1"/>
          </p:nvPr>
        </p:nvSpPr>
        <p:spPr>
          <a:xfrm>
            <a:off x="911463" y="1354594"/>
            <a:ext cx="10356371" cy="4411464"/>
          </a:xfrm>
        </p:spPr>
        <p:txBody>
          <a:bodyPr/>
          <a:lstStyle/>
          <a:p>
            <a:r>
              <a:rPr lang="en-US" dirty="0" smtClean="0"/>
              <a:t>Interim determinations went from 3-5 days to 3-4 months </a:t>
            </a:r>
          </a:p>
          <a:p>
            <a:r>
              <a:rPr lang="en-US" dirty="0" smtClean="0"/>
              <a:t>Factors driving up timelines were the backlog and a change in DoD policy requiring an Advanced NAC before they will grant an interim determination.</a:t>
            </a:r>
          </a:p>
          <a:p>
            <a:pPr lvl="1"/>
            <a:r>
              <a:rPr lang="en-US" dirty="0" smtClean="0"/>
              <a:t>Favorable review of the SF-86</a:t>
            </a:r>
          </a:p>
          <a:p>
            <a:pPr lvl="1"/>
            <a:r>
              <a:rPr lang="en-US" dirty="0" smtClean="0"/>
              <a:t>Favorable review of local personnel, medical, </a:t>
            </a:r>
            <a:r>
              <a:rPr lang="en-US" dirty="0" err="1" smtClean="0"/>
              <a:t>plice</a:t>
            </a:r>
            <a:r>
              <a:rPr lang="en-US" dirty="0" smtClean="0"/>
              <a:t>, and security records as applicable </a:t>
            </a:r>
          </a:p>
          <a:p>
            <a:pPr lvl="1"/>
            <a:r>
              <a:rPr lang="en-US" dirty="0" smtClean="0"/>
              <a:t>Fingerprint check</a:t>
            </a:r>
          </a:p>
          <a:p>
            <a:pPr lvl="1"/>
            <a:r>
              <a:rPr lang="en-US" dirty="0" smtClean="0"/>
              <a:t>Proof of citizenship</a:t>
            </a:r>
          </a:p>
          <a:p>
            <a:pPr lvl="1"/>
            <a:r>
              <a:rPr lang="en-US" dirty="0"/>
              <a:t>Scheduled investigation with </a:t>
            </a:r>
            <a:r>
              <a:rPr lang="en-US" dirty="0" smtClean="0"/>
              <a:t>NBIB</a:t>
            </a:r>
          </a:p>
          <a:p>
            <a:r>
              <a:rPr lang="en-US" dirty="0" smtClean="0"/>
              <a:t>Going forward, interims will take at least 30 days</a:t>
            </a:r>
            <a:endParaRPr lang="en-US" dirty="0"/>
          </a:p>
        </p:txBody>
      </p:sp>
      <p:pic>
        <p:nvPicPr>
          <p:cNvPr id="4" name="Picture 3"/>
          <p:cNvPicPr>
            <a:picLocks noChangeAspect="1"/>
          </p:cNvPicPr>
          <p:nvPr/>
        </p:nvPicPr>
        <p:blipFill>
          <a:blip r:embed="rId3"/>
          <a:stretch>
            <a:fillRect/>
          </a:stretch>
        </p:blipFill>
        <p:spPr>
          <a:xfrm>
            <a:off x="8451075" y="3896237"/>
            <a:ext cx="2441607" cy="237900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682770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Interim Declinations</a:t>
            </a:r>
            <a:endParaRPr lang="en-US" dirty="0"/>
          </a:p>
        </p:txBody>
      </p:sp>
      <p:sp>
        <p:nvSpPr>
          <p:cNvPr id="3" name="Content Placeholder 2"/>
          <p:cNvSpPr>
            <a:spLocks noGrp="1"/>
          </p:cNvSpPr>
          <p:nvPr>
            <p:ph idx="1"/>
          </p:nvPr>
        </p:nvSpPr>
        <p:spPr>
          <a:xfrm>
            <a:off x="911463" y="1354594"/>
            <a:ext cx="10356371" cy="2421176"/>
          </a:xfrm>
        </p:spPr>
        <p:txBody>
          <a:bodyPr/>
          <a:lstStyle/>
          <a:p>
            <a:r>
              <a:rPr lang="en-US" dirty="0" smtClean="0"/>
              <a:t>Common Interim Declination Reasons:</a:t>
            </a:r>
          </a:p>
          <a:p>
            <a:pPr lvl="1"/>
            <a:r>
              <a:rPr lang="en-US" dirty="0" smtClean="0"/>
              <a:t>Financial Considerations</a:t>
            </a:r>
          </a:p>
          <a:p>
            <a:pPr lvl="1"/>
            <a:r>
              <a:rPr lang="en-US" dirty="0" smtClean="0"/>
              <a:t>Foreign Preference – Passport / ID Card </a:t>
            </a:r>
          </a:p>
          <a:p>
            <a:pPr lvl="1"/>
            <a:r>
              <a:rPr lang="en-US" dirty="0" smtClean="0"/>
              <a:t>Foreign Influence – Family</a:t>
            </a:r>
          </a:p>
          <a:p>
            <a:pPr lvl="1"/>
            <a:r>
              <a:rPr lang="en-US" dirty="0" smtClean="0"/>
              <a:t>Drug Involvement</a:t>
            </a:r>
          </a:p>
          <a:p>
            <a:pPr lvl="1"/>
            <a:r>
              <a:rPr lang="en-US" dirty="0" smtClean="0"/>
              <a:t>Alcohol Consumption</a:t>
            </a:r>
          </a:p>
        </p:txBody>
      </p:sp>
      <p:pic>
        <p:nvPicPr>
          <p:cNvPr id="5" name="Picture 4"/>
          <p:cNvPicPr>
            <a:picLocks noChangeAspect="1"/>
          </p:cNvPicPr>
          <p:nvPr/>
        </p:nvPicPr>
        <p:blipFill>
          <a:blip r:embed="rId3"/>
          <a:stretch>
            <a:fillRect/>
          </a:stretch>
        </p:blipFill>
        <p:spPr>
          <a:xfrm>
            <a:off x="6784714" y="2990627"/>
            <a:ext cx="3510082" cy="271714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109564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NBIB Timelines</a:t>
            </a: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987177317"/>
              </p:ext>
            </p:extLst>
          </p:nvPr>
        </p:nvGraphicFramePr>
        <p:xfrm>
          <a:off x="911462" y="2099170"/>
          <a:ext cx="8908943" cy="2651760"/>
        </p:xfrm>
        <a:graphic>
          <a:graphicData uri="http://schemas.openxmlformats.org/drawingml/2006/table">
            <a:tbl>
              <a:tblPr firstRow="1" bandRow="1">
                <a:tableStyleId>{E8034E78-7F5D-4C2E-B375-FC64B27BC917}</a:tableStyleId>
              </a:tblPr>
              <a:tblGrid>
                <a:gridCol w="2467629"/>
                <a:gridCol w="1515649"/>
                <a:gridCol w="1615858"/>
                <a:gridCol w="1891430"/>
                <a:gridCol w="1418377"/>
              </a:tblGrid>
              <a:tr h="370840">
                <a:tc>
                  <a:txBody>
                    <a:bodyPr/>
                    <a:lstStyle/>
                    <a:p>
                      <a:pPr algn="ctr"/>
                      <a:r>
                        <a:rPr lang="en-US" dirty="0" smtClean="0">
                          <a:solidFill>
                            <a:schemeClr val="tx2"/>
                          </a:solidFill>
                          <a:latin typeface="Cambria Math" panose="02040503050406030204" pitchFamily="18" charset="0"/>
                          <a:ea typeface="Cambria Math" panose="02040503050406030204" pitchFamily="18" charset="0"/>
                        </a:rPr>
                        <a:t>Case Type</a:t>
                      </a:r>
                      <a:endParaRPr lang="en-US" dirty="0">
                        <a:solidFill>
                          <a:schemeClr val="tx2"/>
                        </a:solidFill>
                        <a:latin typeface="Cambria Math" panose="02040503050406030204" pitchFamily="18" charset="0"/>
                        <a:ea typeface="Cambria Math"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6699"/>
                    </a:solidFill>
                  </a:tcPr>
                </a:tc>
                <a:tc>
                  <a:txBody>
                    <a:bodyPr/>
                    <a:lstStyle/>
                    <a:p>
                      <a:pPr algn="ctr"/>
                      <a:r>
                        <a:rPr lang="en-US" dirty="0" smtClean="0">
                          <a:solidFill>
                            <a:schemeClr val="tx2"/>
                          </a:solidFill>
                          <a:latin typeface="Cambria Math" panose="02040503050406030204" pitchFamily="18" charset="0"/>
                          <a:ea typeface="Cambria Math" panose="02040503050406030204" pitchFamily="18" charset="0"/>
                        </a:rPr>
                        <a:t>PSMO-I Approved</a:t>
                      </a:r>
                      <a:endParaRPr lang="en-US" dirty="0">
                        <a:solidFill>
                          <a:schemeClr val="tx2"/>
                        </a:solidFill>
                        <a:latin typeface="Cambria Math" panose="02040503050406030204" pitchFamily="18" charset="0"/>
                        <a:ea typeface="Cambria Math"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6699"/>
                    </a:solidFill>
                  </a:tcPr>
                </a:tc>
                <a:tc>
                  <a:txBody>
                    <a:bodyPr/>
                    <a:lstStyle/>
                    <a:p>
                      <a:pPr algn="ctr"/>
                      <a:r>
                        <a:rPr lang="en-US" dirty="0" smtClean="0">
                          <a:solidFill>
                            <a:schemeClr val="tx2"/>
                          </a:solidFill>
                          <a:latin typeface="Cambria Math" panose="02040503050406030204" pitchFamily="18" charset="0"/>
                          <a:ea typeface="Cambria Math" panose="02040503050406030204" pitchFamily="18" charset="0"/>
                        </a:rPr>
                        <a:t>Investigate</a:t>
                      </a:r>
                      <a:endParaRPr lang="en-US" dirty="0">
                        <a:solidFill>
                          <a:schemeClr val="tx2"/>
                        </a:solidFill>
                        <a:latin typeface="Cambria Math" panose="02040503050406030204" pitchFamily="18" charset="0"/>
                        <a:ea typeface="Cambria Math"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6699"/>
                    </a:solidFill>
                  </a:tcPr>
                </a:tc>
                <a:tc>
                  <a:txBody>
                    <a:bodyPr/>
                    <a:lstStyle/>
                    <a:p>
                      <a:pPr algn="ctr"/>
                      <a:r>
                        <a:rPr lang="en-US" dirty="0" smtClean="0">
                          <a:solidFill>
                            <a:schemeClr val="tx2"/>
                          </a:solidFill>
                          <a:latin typeface="Cambria Math" panose="02040503050406030204" pitchFamily="18" charset="0"/>
                          <a:ea typeface="Cambria Math" panose="02040503050406030204" pitchFamily="18" charset="0"/>
                        </a:rPr>
                        <a:t>Adjudicate</a:t>
                      </a:r>
                      <a:endParaRPr lang="en-US" dirty="0">
                        <a:solidFill>
                          <a:schemeClr val="tx2"/>
                        </a:solidFill>
                        <a:latin typeface="Cambria Math" panose="02040503050406030204" pitchFamily="18" charset="0"/>
                        <a:ea typeface="Cambria Math"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6699"/>
                    </a:solidFill>
                  </a:tcPr>
                </a:tc>
                <a:tc>
                  <a:txBody>
                    <a:bodyPr/>
                    <a:lstStyle/>
                    <a:p>
                      <a:pPr algn="ctr"/>
                      <a:r>
                        <a:rPr lang="en-US" dirty="0" smtClean="0">
                          <a:solidFill>
                            <a:schemeClr val="tx2"/>
                          </a:solidFill>
                          <a:latin typeface="Cambria Math" panose="02040503050406030204" pitchFamily="18" charset="0"/>
                          <a:ea typeface="Cambria Math" panose="02040503050406030204" pitchFamily="18" charset="0"/>
                        </a:rPr>
                        <a:t>Total</a:t>
                      </a:r>
                      <a:endParaRPr lang="en-US" dirty="0">
                        <a:solidFill>
                          <a:schemeClr val="tx2"/>
                        </a:solidFill>
                        <a:latin typeface="Cambria Math" panose="02040503050406030204" pitchFamily="18" charset="0"/>
                        <a:ea typeface="Cambria Math"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6699"/>
                    </a:solidFill>
                  </a:tcPr>
                </a:tc>
              </a:tr>
              <a:tr h="370840">
                <a:tc>
                  <a:txBody>
                    <a:bodyPr/>
                    <a:lstStyle/>
                    <a:p>
                      <a:r>
                        <a:rPr lang="en-US" dirty="0" smtClean="0"/>
                        <a:t>Top Secret Initial</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48</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409</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18</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475</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dirty="0" smtClean="0"/>
                        <a:t>Top</a:t>
                      </a:r>
                      <a:r>
                        <a:rPr lang="en-US" baseline="0" dirty="0" smtClean="0"/>
                        <a:t> Secret PR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119</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365</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46</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530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dirty="0" smtClean="0"/>
                        <a:t>Secret Initial</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48</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198</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26</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272</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dirty="0" smtClean="0"/>
                        <a:t>Secret PR</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115</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115</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18</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248</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9" name="Rectangle 8"/>
          <p:cNvSpPr/>
          <p:nvPr/>
        </p:nvSpPr>
        <p:spPr>
          <a:xfrm>
            <a:off x="911462" y="1491843"/>
            <a:ext cx="9197042" cy="461665"/>
          </a:xfrm>
          <a:prstGeom prst="rect">
            <a:avLst/>
          </a:prstGeom>
        </p:spPr>
        <p:txBody>
          <a:bodyPr wrap="square">
            <a:spAutoFit/>
          </a:bodyPr>
          <a:lstStyle/>
          <a:p>
            <a:r>
              <a:rPr lang="en-US" sz="2400" i="1" dirty="0" smtClean="0">
                <a:solidFill>
                  <a:srgbClr val="000000"/>
                </a:solidFill>
                <a:latin typeface="Cambria" panose="02040503050406030204" pitchFamily="18" charset="0"/>
              </a:rPr>
              <a:t>As </a:t>
            </a:r>
            <a:r>
              <a:rPr lang="en-US" sz="2400" i="1" dirty="0">
                <a:solidFill>
                  <a:srgbClr val="000000"/>
                </a:solidFill>
                <a:latin typeface="Cambria" panose="02040503050406030204" pitchFamily="18" charset="0"/>
              </a:rPr>
              <a:t>Reported in the National Security Oversight Reports Mar 30, </a:t>
            </a:r>
            <a:r>
              <a:rPr lang="en-US" sz="2400" i="1" dirty="0" smtClean="0">
                <a:solidFill>
                  <a:srgbClr val="000000"/>
                </a:solidFill>
                <a:latin typeface="Cambria" panose="02040503050406030204" pitchFamily="18" charset="0"/>
              </a:rPr>
              <a:t>2017</a:t>
            </a:r>
            <a:r>
              <a:rPr lang="en-US" sz="2400" dirty="0" smtClean="0"/>
              <a:t> </a:t>
            </a:r>
            <a:endParaRPr lang="en-US" sz="2400" dirty="0"/>
          </a:p>
        </p:txBody>
      </p:sp>
    </p:spTree>
    <p:extLst>
      <p:ext uri="{BB962C8B-B14F-4D97-AF65-F5344CB8AC3E}">
        <p14:creationId xmlns:p14="http://schemas.microsoft.com/office/powerpoint/2010/main" val="36746678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e-QIP Rejections</a:t>
            </a:r>
            <a:endParaRPr lang="en-US" dirty="0"/>
          </a:p>
        </p:txBody>
      </p:sp>
      <p:sp>
        <p:nvSpPr>
          <p:cNvPr id="3" name="Content Placeholder 2"/>
          <p:cNvSpPr>
            <a:spLocks noGrp="1"/>
          </p:cNvSpPr>
          <p:nvPr>
            <p:ph idx="1"/>
          </p:nvPr>
        </p:nvSpPr>
        <p:spPr>
          <a:xfrm>
            <a:off x="911463" y="1354594"/>
            <a:ext cx="10356371" cy="3447098"/>
          </a:xfrm>
        </p:spPr>
        <p:txBody>
          <a:bodyPr/>
          <a:lstStyle/>
          <a:p>
            <a:r>
              <a:rPr lang="en-US" dirty="0" smtClean="0"/>
              <a:t>What you can do to avoid e-QIP rejections:</a:t>
            </a:r>
          </a:p>
          <a:p>
            <a:pPr lvl="1"/>
            <a:r>
              <a:rPr lang="en-US" dirty="0" smtClean="0"/>
              <a:t>Ensure e-QIP is actually required </a:t>
            </a:r>
          </a:p>
          <a:p>
            <a:pPr lvl="1"/>
            <a:r>
              <a:rPr lang="en-US" dirty="0" smtClean="0"/>
              <a:t>Encourage the applicant to thoroughly review the information providing detailed remarks when applicable</a:t>
            </a:r>
          </a:p>
          <a:p>
            <a:pPr lvl="1"/>
            <a:r>
              <a:rPr lang="en-US" dirty="0" smtClean="0"/>
              <a:t>FSOs: conduct thorough review for completeness and accuracy prior to submission to PSMO-I</a:t>
            </a:r>
          </a:p>
          <a:p>
            <a:pPr lvl="1"/>
            <a:r>
              <a:rPr lang="en-US" dirty="0" smtClean="0"/>
              <a:t>Use </a:t>
            </a:r>
            <a:r>
              <a:rPr lang="en-US" u="sng" dirty="0" smtClean="0"/>
              <a:t>Click to Sign</a:t>
            </a:r>
            <a:r>
              <a:rPr lang="en-US" dirty="0" smtClean="0"/>
              <a:t> for all forms associated with the e-QIP</a:t>
            </a:r>
            <a:endParaRPr lang="en-US" u="sng" dirty="0" smtClean="0"/>
          </a:p>
          <a:p>
            <a:pPr lvl="1"/>
            <a:r>
              <a:rPr lang="en-US" dirty="0" smtClean="0"/>
              <a:t>Submit fingerprints electronically as soon as e-QIP is submitted to PSMO-I</a:t>
            </a:r>
          </a:p>
          <a:p>
            <a:pPr lvl="2"/>
            <a:r>
              <a:rPr lang="en-US" dirty="0" smtClean="0"/>
              <a:t>14 </a:t>
            </a:r>
            <a:r>
              <a:rPr lang="en-US" smtClean="0"/>
              <a:t>day deadline</a:t>
            </a:r>
            <a:endParaRPr lang="en-US" dirty="0" smtClean="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26045" y="4397187"/>
            <a:ext cx="6679679" cy="2194560"/>
          </a:xfrm>
          <a:prstGeom prst="rect">
            <a:avLst/>
          </a:prstGeom>
        </p:spPr>
      </p:pic>
    </p:spTree>
    <p:extLst>
      <p:ext uri="{BB962C8B-B14F-4D97-AF65-F5344CB8AC3E}">
        <p14:creationId xmlns:p14="http://schemas.microsoft.com/office/powerpoint/2010/main" val="760919345"/>
      </p:ext>
    </p:extLst>
  </p:cSld>
  <p:clrMapOvr>
    <a:masterClrMapping/>
  </p:clrMapOvr>
  <p:timing>
    <p:tnLst>
      <p:par>
        <p:cTn id="1" dur="indefinite" restart="never" nodeType="tmRoot"/>
      </p:par>
    </p:tnLst>
  </p:timing>
</p:sld>
</file>

<file path=ppt/theme/theme1.xml><?xml version="1.0" encoding="utf-8"?>
<a:theme xmlns:a="http://schemas.openxmlformats.org/drawingml/2006/main" name="Theme4">
  <a:themeElements>
    <a:clrScheme name="Custom 116">
      <a:dk1>
        <a:srgbClr val="000000"/>
      </a:dk1>
      <a:lt1>
        <a:srgbClr val="000000"/>
      </a:lt1>
      <a:dk2>
        <a:srgbClr val="002F6C"/>
      </a:dk2>
      <a:lt2>
        <a:srgbClr val="FFFFFF"/>
      </a:lt2>
      <a:accent1>
        <a:srgbClr val="00A3E0"/>
      </a:accent1>
      <a:accent2>
        <a:srgbClr val="FFCD00"/>
      </a:accent2>
      <a:accent3>
        <a:srgbClr val="E03C31"/>
      </a:accent3>
      <a:accent4>
        <a:srgbClr val="43B02A"/>
      </a:accent4>
      <a:accent5>
        <a:srgbClr val="833177"/>
      </a:accent5>
      <a:accent6>
        <a:srgbClr val="00968F"/>
      </a:accent6>
      <a:hlink>
        <a:srgbClr val="007396"/>
      </a:hlink>
      <a:folHlink>
        <a:srgbClr val="63666A"/>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chemeClr val="accent1">
                <a:gamma/>
                <a:shade val="46275"/>
                <a:invGamma/>
              </a:schemeClr>
            </a:gs>
            <a:gs pos="100000">
              <a:schemeClr val="accent1"/>
            </a:gs>
          </a:gsLst>
          <a:lin ang="5400000" scaled="1"/>
        </a:gradFill>
        <a:ln w="12700" cap="flat" cmpd="sng" algn="ctr">
          <a:solidFill>
            <a:srgbClr val="6699FF"/>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a:ln>
              <a:noFill/>
            </a:ln>
            <a:solidFill>
              <a:srgbClr val="FAFD00"/>
            </a:solidFill>
            <a:effectLst>
              <a:outerShdw blurRad="38100" dist="38100" dir="2700000" algn="tl">
                <a:srgbClr val="000000">
                  <a:alpha val="43137"/>
                </a:srgbClr>
              </a:outerShdw>
            </a:effectLst>
            <a:latin typeface="Arial" pitchFamily="-112" charset="0"/>
          </a:defRPr>
        </a:defPPr>
      </a:lstStyle>
    </a:spDef>
    <a:lnDef>
      <a:spPr bwMode="auto">
        <a:xfrm>
          <a:off x="0" y="0"/>
          <a:ext cx="1" cy="1"/>
        </a:xfrm>
        <a:custGeom>
          <a:avLst/>
          <a:gdLst/>
          <a:ahLst/>
          <a:cxnLst/>
          <a:rect l="0" t="0" r="0" b="0"/>
          <a:pathLst/>
        </a:custGeom>
        <a:gradFill rotWithShape="0">
          <a:gsLst>
            <a:gs pos="0">
              <a:schemeClr val="accent1">
                <a:gamma/>
                <a:shade val="46275"/>
                <a:invGamma/>
              </a:schemeClr>
            </a:gs>
            <a:gs pos="100000">
              <a:schemeClr val="accent1"/>
            </a:gs>
          </a:gsLst>
          <a:lin ang="5400000" scaled="1"/>
        </a:gradFill>
        <a:ln w="12700" cap="flat" cmpd="sng" algn="ctr">
          <a:solidFill>
            <a:srgbClr val="6699FF"/>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a:ln>
              <a:noFill/>
            </a:ln>
            <a:solidFill>
              <a:srgbClr val="FAFD00"/>
            </a:solidFill>
            <a:effectLst>
              <a:outerShdw blurRad="38100" dist="38100" dir="2700000" algn="tl">
                <a:srgbClr val="000000">
                  <a:alpha val="43137"/>
                </a:srgbClr>
              </a:outerShdw>
            </a:effectLst>
            <a:latin typeface="Arial" pitchFamily="-112" charset="0"/>
          </a:defRPr>
        </a:defPPr>
      </a:lstStyle>
    </a:lnDef>
    <a:txDef>
      <a:spPr>
        <a:noFill/>
      </a:spPr>
      <a:bodyPr wrap="square" rtlCol="0">
        <a:spAutoFit/>
      </a:bodyPr>
      <a:lstStyle>
        <a:defPPr>
          <a:defRPr sz="1600" dirty="0" err="1" smtClean="0">
            <a:solidFill>
              <a:schemeClr val="tx1"/>
            </a:solidFill>
          </a:defRPr>
        </a:defPPr>
      </a:lstStyle>
    </a:tx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Office Theme 8">
        <a:dk1>
          <a:srgbClr val="000000"/>
        </a:dk1>
        <a:lt1>
          <a:srgbClr val="FFFFFF"/>
        </a:lt1>
        <a:dk2>
          <a:srgbClr val="00279F"/>
        </a:dk2>
        <a:lt2>
          <a:srgbClr val="FFFFFF"/>
        </a:lt2>
        <a:accent1>
          <a:srgbClr val="0000FF"/>
        </a:accent1>
        <a:accent2>
          <a:srgbClr val="00AE00"/>
        </a:accent2>
        <a:accent3>
          <a:srgbClr val="AAACCD"/>
        </a:accent3>
        <a:accent4>
          <a:srgbClr val="DADADA"/>
        </a:accent4>
        <a:accent5>
          <a:srgbClr val="AAAAFF"/>
        </a:accent5>
        <a:accent6>
          <a:srgbClr val="009D00"/>
        </a:accent6>
        <a:hlink>
          <a:srgbClr val="9933FF"/>
        </a:hlink>
        <a:folHlink>
          <a:srgbClr val="33CCFF"/>
        </a:folHlink>
      </a:clrScheme>
      <a:clrMap bg1="dk2" tx1="lt1" bg2="dk1" tx2="lt2" accent1="accent1" accent2="accent2" accent3="accent3" accent4="accent4" accent5="accent5" accent6="accent6" hlink="hlink" folHlink="folHlink"/>
    </a:extraClrScheme>
    <a:extraClrScheme>
      <a:clrScheme name="Office Theme 9">
        <a:dk1>
          <a:srgbClr val="000000"/>
        </a:dk1>
        <a:lt1>
          <a:srgbClr val="FFFFFF"/>
        </a:lt1>
        <a:dk2>
          <a:srgbClr val="00279F"/>
        </a:dk2>
        <a:lt2>
          <a:srgbClr val="FFFFFF"/>
        </a:lt2>
        <a:accent1>
          <a:srgbClr val="6699FF"/>
        </a:accent1>
        <a:accent2>
          <a:srgbClr val="00AE00"/>
        </a:accent2>
        <a:accent3>
          <a:srgbClr val="AAACCD"/>
        </a:accent3>
        <a:accent4>
          <a:srgbClr val="DADADA"/>
        </a:accent4>
        <a:accent5>
          <a:srgbClr val="B8CAFF"/>
        </a:accent5>
        <a:accent6>
          <a:srgbClr val="009D00"/>
        </a:accent6>
        <a:hlink>
          <a:srgbClr val="9933FF"/>
        </a:hlink>
        <a:folHlink>
          <a:srgbClr val="33CCFF"/>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heme4" id="{0D83F716-DC3C-47D6-A22D-BE811166C74F}" vid="{74F0753C-6F70-4F20-8D10-C6AAA5F9F21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7254</TotalTime>
  <Words>5843</Words>
  <Application>Microsoft Office PowerPoint</Application>
  <PresentationFormat>Widescreen</PresentationFormat>
  <Paragraphs>488</Paragraphs>
  <Slides>59</Slides>
  <Notes>18</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59</vt:i4>
      </vt:variant>
    </vt:vector>
  </HeadingPairs>
  <TitlesOfParts>
    <vt:vector size="68" baseType="lpstr">
      <vt:lpstr>ＭＳ Ｐゴシック</vt:lpstr>
      <vt:lpstr>Arial</vt:lpstr>
      <vt:lpstr>Bodoni MT</vt:lpstr>
      <vt:lpstr>Calibri</vt:lpstr>
      <vt:lpstr>Cambria</vt:lpstr>
      <vt:lpstr>Cambria Math</vt:lpstr>
      <vt:lpstr>Wingdings</vt:lpstr>
      <vt:lpstr>Theme4</vt:lpstr>
      <vt:lpstr>Worksheet</vt:lpstr>
      <vt:lpstr>Clearance Processing Updates</vt:lpstr>
      <vt:lpstr>Agenda</vt:lpstr>
      <vt:lpstr>PowerPoint Presentation</vt:lpstr>
      <vt:lpstr>PSMO-I Backlog History</vt:lpstr>
      <vt:lpstr>PSMO-I Path Forward</vt:lpstr>
      <vt:lpstr>Interim Determination Timelines</vt:lpstr>
      <vt:lpstr>Interim Declinations</vt:lpstr>
      <vt:lpstr>NBIB Timelines</vt:lpstr>
      <vt:lpstr>e-QIP Rejections</vt:lpstr>
      <vt:lpstr>New e-QIP Rejections</vt:lpstr>
      <vt:lpstr>Defense Information System for Security (DISS) Overview</vt:lpstr>
      <vt:lpstr>Defense Information System for Security</vt:lpstr>
      <vt:lpstr>What to expect in DISS</vt:lpstr>
      <vt:lpstr>DISS Hierarchy Structure</vt:lpstr>
      <vt:lpstr>Hierarchical Structure </vt:lpstr>
      <vt:lpstr>Role Comparisons</vt:lpstr>
      <vt:lpstr>DISS Phased Rollout</vt:lpstr>
      <vt:lpstr>PowerPoint Presentation</vt:lpstr>
      <vt:lpstr>DISS Home Page</vt:lpstr>
      <vt:lpstr>DISS Testing and Training</vt:lpstr>
      <vt:lpstr>New Standard Form 86 / eApplication </vt:lpstr>
      <vt:lpstr>New Standard Form 86 / eApplication</vt:lpstr>
      <vt:lpstr>Current SF-86 Section 21</vt:lpstr>
      <vt:lpstr>New SF-86 Section 21 Changes</vt:lpstr>
      <vt:lpstr>New SF-86 Section 21 Changes</vt:lpstr>
      <vt:lpstr>New SF-86 Section 21 Changes</vt:lpstr>
      <vt:lpstr>New SF-86 Section 21 Changes</vt:lpstr>
      <vt:lpstr>New SF-86 Section 21 Changes</vt:lpstr>
      <vt:lpstr>New SF-86 Section 21 Changes</vt:lpstr>
      <vt:lpstr>Security Executive Agent Directives 3 &amp; 4 </vt:lpstr>
      <vt:lpstr>Security Executive Agent Directive (SEAD) 3 &amp; 4</vt:lpstr>
      <vt:lpstr>Access to JPAS</vt:lpstr>
      <vt:lpstr>JPAS Access Requirements</vt:lpstr>
      <vt:lpstr>JPAS Required Training</vt:lpstr>
      <vt:lpstr>JPAS Required Training cont.</vt:lpstr>
      <vt:lpstr>PowerPoint Presentation</vt:lpstr>
      <vt:lpstr>JPAS User Levels</vt:lpstr>
      <vt:lpstr>Common Misuses of JPAS</vt:lpstr>
      <vt:lpstr>Common Misuses of JPAS cont.</vt:lpstr>
      <vt:lpstr>JPAS Account Activity</vt:lpstr>
      <vt:lpstr>JPAS Home Page</vt:lpstr>
      <vt:lpstr>PowerPoint Presentation</vt:lpstr>
      <vt:lpstr>Now That You’re In……</vt:lpstr>
      <vt:lpstr>JPAS Basics</vt:lpstr>
      <vt:lpstr>JPAS Basics</vt:lpstr>
      <vt:lpstr>JPAS Basics</vt:lpstr>
      <vt:lpstr>JPAS Basics</vt:lpstr>
      <vt:lpstr>JPAS Basics</vt:lpstr>
      <vt:lpstr>The Person Data Repository (PDR)</vt:lpstr>
      <vt:lpstr>Retaining PCL Documentation</vt:lpstr>
      <vt:lpstr>Retaining PCL Documentation cont.</vt:lpstr>
      <vt:lpstr>JPAS Notifications</vt:lpstr>
      <vt:lpstr>JPAS Reports</vt:lpstr>
      <vt:lpstr>JPAS Reports cont.</vt:lpstr>
      <vt:lpstr>JPAS Reports cont.</vt:lpstr>
      <vt:lpstr>Break In Employment vs. Break In Access</vt:lpstr>
      <vt:lpstr>Break In Employment vs. Break In Access Cont.</vt:lpstr>
      <vt:lpstr>Break In Employment vs. Break In Access Cont.</vt:lpstr>
      <vt:lpstr>Contact Information </vt:lpstr>
    </vt:vector>
  </TitlesOfParts>
  <Company>Lockheed Martin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JPAS Basics &amp; Updates</dc:title>
  <dc:creator>Burke, Steven D (US)</dc:creator>
  <cp:lastModifiedBy>Gerri Leviston</cp:lastModifiedBy>
  <cp:revision>231</cp:revision>
  <dcterms:created xsi:type="dcterms:W3CDTF">2016-07-14T10:49:42Z</dcterms:created>
  <dcterms:modified xsi:type="dcterms:W3CDTF">2017-07-20T14:45:00Z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M SIP Document Sensitivity">
    <vt:lpwstr/>
  </property>
  <property fmtid="{D5CDD505-2E9C-101B-9397-08002B2CF9AE}" pid="3" name="Document Author">
    <vt:lpwstr>ACCT02\wwalls</vt:lpwstr>
  </property>
  <property fmtid="{D5CDD505-2E9C-101B-9397-08002B2CF9AE}" pid="4" name="Document Sensitivity">
    <vt:lpwstr>1</vt:lpwstr>
  </property>
  <property fmtid="{D5CDD505-2E9C-101B-9397-08002B2CF9AE}" pid="5" name="ThirdParty">
    <vt:lpwstr/>
  </property>
  <property fmtid="{D5CDD505-2E9C-101B-9397-08002B2CF9AE}" pid="6" name="OCI Restriction">
    <vt:bool>false</vt:bool>
  </property>
  <property fmtid="{D5CDD505-2E9C-101B-9397-08002B2CF9AE}" pid="7" name="OCI Additional Info">
    <vt:lpwstr/>
  </property>
  <property fmtid="{D5CDD505-2E9C-101B-9397-08002B2CF9AE}" pid="8" name="Allow Header Overwrite">
    <vt:bool>true</vt:bool>
  </property>
  <property fmtid="{D5CDD505-2E9C-101B-9397-08002B2CF9AE}" pid="9" name="Allow Footer Overwrite">
    <vt:bool>true</vt:bool>
  </property>
  <property fmtid="{D5CDD505-2E9C-101B-9397-08002B2CF9AE}" pid="10" name="Multiple Selected">
    <vt:lpwstr>-1</vt:lpwstr>
  </property>
  <property fmtid="{D5CDD505-2E9C-101B-9397-08002B2CF9AE}" pid="11" name="SIPLongWording">
    <vt:lpwstr/>
  </property>
  <property fmtid="{D5CDD505-2E9C-101B-9397-08002B2CF9AE}" pid="12" name="checkedProgramsCount">
    <vt:i4>0</vt:i4>
  </property>
  <property fmtid="{D5CDD505-2E9C-101B-9397-08002B2CF9AE}" pid="13" name="ExpCountry">
    <vt:lpwstr/>
  </property>
</Properties>
</file>